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9" r:id="rId5"/>
    <p:sldId id="260" r:id="rId6"/>
    <p:sldId id="261" r:id="rId7"/>
    <p:sldId id="258" r:id="rId8"/>
    <p:sldId id="262" r:id="rId9"/>
    <p:sldId id="263" r:id="rId10"/>
  </p:sldIdLst>
  <p:sldSz cx="9144000" cy="5143500" type="screen16x9"/>
  <p:notesSz cx="6858000" cy="9144000"/>
  <p:embeddedFontLst>
    <p:embeddedFont>
      <p:font typeface="Dosis" pitchFamily="2" charset="0"/>
      <p:regular r:id="rId12"/>
      <p:bold r:id="rId13"/>
    </p:embeddedFont>
    <p:embeddedFont>
      <p:font typeface="Nunito" pitchFamily="2"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69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77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637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samuel-akwila-942a34132" TargetMode="External"/><Relationship Id="rId4" Type="http://schemas.openxmlformats.org/officeDocument/2006/relationships/hyperlink" Target="mailto:sakwila96@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d0beaa2D8T86mRPFdmpZ4GJuc-u3fgxd?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d0beaa2D8T86mRPFdmpZ4GJuc-u3fgxd?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d0beaa2D8T86mRPFdmpZ4GJuc-u3fgxd?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d0beaa2D8T86mRPFdmpZ4GJuc-u3fgxd?usp=sharing"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8" name="Google Shape;100;p25">
            <a:extLst>
              <a:ext uri="{FF2B5EF4-FFF2-40B4-BE49-F238E27FC236}">
                <a16:creationId xmlns:a16="http://schemas.microsoft.com/office/drawing/2014/main" id="{31E34E25-25CF-232D-B82C-EA340A73A28D}"/>
              </a:ext>
            </a:extLst>
          </p:cNvPr>
          <p:cNvSpPr txBox="1"/>
          <p:nvPr/>
        </p:nvSpPr>
        <p:spPr>
          <a:xfrm>
            <a:off x="5959950" y="908900"/>
            <a:ext cx="2958862"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Samuel Akwila</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sakwila96@gmail.com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i="0" dirty="0">
                <a:effectLst/>
                <a:latin typeface="Dosis" pitchFamily="2" charset="0"/>
                <a:hlinkClick r:id="rId5"/>
              </a:rPr>
              <a:t>linkedin.com/in/samuel-akwila-942a34132</a:t>
            </a:r>
            <a:endParaRPr lang="en-US" sz="1050" dirty="0">
              <a:latin typeface="Dosis" pitchFamily="2" charset="0"/>
              <a:ea typeface="Dosis"/>
              <a:cs typeface="Dosis"/>
              <a:sym typeface="Dosis"/>
            </a:endParaRPr>
          </a:p>
        </p:txBody>
      </p:sp>
      <p:pic>
        <p:nvPicPr>
          <p:cNvPr id="9" name="Google Shape;101;p25">
            <a:extLst>
              <a:ext uri="{FF2B5EF4-FFF2-40B4-BE49-F238E27FC236}">
                <a16:creationId xmlns:a16="http://schemas.microsoft.com/office/drawing/2014/main" id="{2E76680B-D792-E101-C51D-9F7CE2F1D019}"/>
              </a:ext>
            </a:extLst>
          </p:cNvPr>
          <p:cNvPicPr preferRelativeResize="0"/>
          <p:nvPr/>
        </p:nvPicPr>
        <p:blipFill rotWithShape="1">
          <a:blip r:embed="rId6">
            <a:alphaModFix/>
          </a:blip>
          <a:srcRect t="10726" b="33023"/>
          <a:stretch/>
        </p:blipFill>
        <p:spPr>
          <a:xfrm>
            <a:off x="4665150" y="666025"/>
            <a:ext cx="1238100" cy="1238100"/>
          </a:xfrm>
          <a:prstGeom prst="roundRect">
            <a:avLst>
              <a:gd name="adj" fmla="val 50000"/>
            </a:avLst>
          </a:prstGeom>
          <a:noFill/>
          <a:ln w="9525" cap="flat" cmpd="sng">
            <a:solidFill>
              <a:schemeClr val="dk1"/>
            </a:solidFill>
            <a:prstDash val="solid"/>
            <a:round/>
            <a:headEnd type="none" w="sm" len="sm"/>
            <a:tailEnd type="none" w="sm" len="sm"/>
          </a:ln>
        </p:spPr>
      </p:pic>
      <p:sp>
        <p:nvSpPr>
          <p:cNvPr id="12" name="Google Shape;102;p25">
            <a:extLst>
              <a:ext uri="{FF2B5EF4-FFF2-40B4-BE49-F238E27FC236}">
                <a16:creationId xmlns:a16="http://schemas.microsoft.com/office/drawing/2014/main" id="{5D2B29C4-BBD6-C501-0938-AFF5AED6D885}"/>
              </a:ext>
            </a:extLst>
          </p:cNvPr>
          <p:cNvSpPr txBox="1">
            <a:spLocks/>
          </p:cNvSpPr>
          <p:nvPr/>
        </p:nvSpPr>
        <p:spPr>
          <a:xfrm>
            <a:off x="4665150" y="220242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217">
                <a:latin typeface="Nunito"/>
                <a:ea typeface="Nunito"/>
                <a:cs typeface="Nunito"/>
                <a:sym typeface="Nunito"/>
              </a:rPr>
              <a:t>“</a:t>
            </a:r>
            <a:r>
              <a:rPr lang="en-US" sz="1217" b="1">
                <a:latin typeface="Nunito"/>
                <a:ea typeface="Nunito"/>
                <a:cs typeface="Nunito"/>
                <a:sym typeface="Nunito"/>
              </a:rPr>
              <a:t>My name is Samuel Akwila. I was graduated from Bogor Agricultural University at 2018. I am working as finance and accounting in manufacturing company. I join Rakamin Data Science Bootcamp in January 2022, to enhance my skill in data field and hopefully to switch my career to data field.</a:t>
            </a:r>
            <a:r>
              <a:rPr lang="en-US" sz="1217">
                <a:latin typeface="Nunito"/>
                <a:ea typeface="Nunito"/>
                <a:cs typeface="Nunito"/>
                <a:sym typeface="Nunito"/>
              </a:rPr>
              <a:t>”</a:t>
            </a:r>
            <a:endParaRPr lang="en-US"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200" dirty="0">
                <a:solidFill>
                  <a:schemeClr val="dk1"/>
                </a:solidFill>
              </a:rPr>
              <a:t>Data </a:t>
            </a:r>
            <a:r>
              <a:rPr lang="en-US" sz="1200" dirty="0" err="1">
                <a:solidFill>
                  <a:schemeClr val="dk1"/>
                </a:solidFill>
              </a:rPr>
              <a:t>terdiri</a:t>
            </a:r>
            <a:r>
              <a:rPr lang="en-US" sz="1200" dirty="0">
                <a:solidFill>
                  <a:schemeClr val="dk1"/>
                </a:solidFill>
              </a:rPr>
              <a:t> </a:t>
            </a:r>
            <a:r>
              <a:rPr lang="en-US" sz="1200" dirty="0" err="1">
                <a:solidFill>
                  <a:schemeClr val="dk1"/>
                </a:solidFill>
              </a:rPr>
              <a:t>dari</a:t>
            </a:r>
            <a:r>
              <a:rPr lang="en-US" sz="1200" dirty="0">
                <a:solidFill>
                  <a:schemeClr val="dk1"/>
                </a:solidFill>
              </a:rPr>
              <a:t> 1000 baris</a:t>
            </a:r>
          </a:p>
          <a:p>
            <a:pPr marL="457200" lvl="0" indent="-323850" algn="l" rtl="0">
              <a:spcBef>
                <a:spcPts val="0"/>
              </a:spcBef>
              <a:spcAft>
                <a:spcPts val="0"/>
              </a:spcAft>
              <a:buClr>
                <a:schemeClr val="dk1"/>
              </a:buClr>
              <a:buSzPts val="1500"/>
              <a:buChar char="●"/>
            </a:pPr>
            <a:r>
              <a:rPr lang="en-US" sz="1200" dirty="0">
                <a:solidFill>
                  <a:schemeClr val="dk1"/>
                </a:solidFill>
              </a:rPr>
              <a:t>Data </a:t>
            </a:r>
            <a:r>
              <a:rPr lang="en-US" sz="1200" dirty="0" err="1">
                <a:solidFill>
                  <a:schemeClr val="dk1"/>
                </a:solidFill>
              </a:rPr>
              <a:t>memiliki</a:t>
            </a:r>
            <a:r>
              <a:rPr lang="en-US" sz="1200" dirty="0">
                <a:solidFill>
                  <a:schemeClr val="dk1"/>
                </a:solidFill>
              </a:rPr>
              <a:t> null value pada 4 </a:t>
            </a:r>
            <a:r>
              <a:rPr lang="en-US" sz="1200" dirty="0" err="1">
                <a:solidFill>
                  <a:schemeClr val="dk1"/>
                </a:solidFill>
              </a:rPr>
              <a:t>kolom</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kolom</a:t>
            </a:r>
            <a:r>
              <a:rPr lang="en-US" sz="1200" dirty="0">
                <a:solidFill>
                  <a:schemeClr val="dk1"/>
                </a:solidFill>
              </a:rPr>
              <a:t> Daily Time Spent on Site, Area Income, Daily Internet Usage, dan Male</a:t>
            </a:r>
          </a:p>
          <a:p>
            <a:pPr marL="457200" lvl="0" indent="-323850" algn="l" rtl="0">
              <a:spcBef>
                <a:spcPts val="0"/>
              </a:spcBef>
              <a:spcAft>
                <a:spcPts val="0"/>
              </a:spcAft>
              <a:buClr>
                <a:schemeClr val="dk1"/>
              </a:buClr>
              <a:buSzPts val="1500"/>
              <a:buChar char="●"/>
            </a:pPr>
            <a:r>
              <a:rPr lang="en-US" sz="1200" dirty="0">
                <a:solidFill>
                  <a:schemeClr val="dk1"/>
                </a:solidFill>
              </a:rPr>
              <a:t>EDA </a:t>
            </a:r>
            <a:r>
              <a:rPr lang="en-US" sz="1200" dirty="0" err="1">
                <a:solidFill>
                  <a:schemeClr val="dk1"/>
                </a:solidFill>
              </a:rPr>
              <a:t>diawali</a:t>
            </a:r>
            <a:r>
              <a:rPr lang="en-US" sz="1200" dirty="0">
                <a:solidFill>
                  <a:schemeClr val="dk1"/>
                </a:solidFill>
              </a:rPr>
              <a:t> </a:t>
            </a:r>
            <a:r>
              <a:rPr lang="en-US" sz="1200" dirty="0" err="1">
                <a:solidFill>
                  <a:schemeClr val="dk1"/>
                </a:solidFill>
              </a:rPr>
              <a:t>dengan</a:t>
            </a:r>
            <a:r>
              <a:rPr lang="en-US" sz="1200" dirty="0">
                <a:solidFill>
                  <a:schemeClr val="dk1"/>
                </a:solidFill>
              </a:rPr>
              <a:t>:</a:t>
            </a:r>
          </a:p>
          <a:p>
            <a:pPr lvl="1" indent="-323850">
              <a:buClr>
                <a:schemeClr val="dk1"/>
              </a:buClr>
              <a:buSzPts val="1500"/>
              <a:buChar char="●"/>
            </a:pPr>
            <a:r>
              <a:rPr lang="en-US" sz="1200" dirty="0">
                <a:solidFill>
                  <a:schemeClr val="dk1"/>
                </a:solidFill>
              </a:rPr>
              <a:t>Kolom Male </a:t>
            </a:r>
            <a:r>
              <a:rPr lang="en-US" sz="1200" dirty="0" err="1">
                <a:solidFill>
                  <a:schemeClr val="dk1"/>
                </a:solidFill>
              </a:rPr>
              <a:t>diubah</a:t>
            </a:r>
            <a:r>
              <a:rPr lang="en-US" sz="1200" dirty="0">
                <a:solidFill>
                  <a:schemeClr val="dk1"/>
                </a:solidFill>
              </a:rPr>
              <a:t> </a:t>
            </a:r>
            <a:r>
              <a:rPr lang="en-US" sz="1200" dirty="0" err="1">
                <a:solidFill>
                  <a:schemeClr val="dk1"/>
                </a:solidFill>
              </a:rPr>
              <a:t>menjadi</a:t>
            </a:r>
            <a:r>
              <a:rPr lang="en-US" sz="1200" dirty="0">
                <a:solidFill>
                  <a:schemeClr val="dk1"/>
                </a:solidFill>
              </a:rPr>
              <a:t> Gender</a:t>
            </a:r>
          </a:p>
          <a:p>
            <a:pPr lvl="1" indent="-323850">
              <a:buClr>
                <a:schemeClr val="dk1"/>
              </a:buClr>
              <a:buSzPts val="1500"/>
              <a:buChar char="●"/>
            </a:pPr>
            <a:r>
              <a:rPr lang="en-US" sz="1200" dirty="0">
                <a:solidFill>
                  <a:schemeClr val="dk1"/>
                </a:solidFill>
              </a:rPr>
              <a:t>Data null pada </a:t>
            </a:r>
            <a:r>
              <a:rPr lang="en-US" sz="1200" dirty="0" err="1">
                <a:solidFill>
                  <a:schemeClr val="dk1"/>
                </a:solidFill>
              </a:rPr>
              <a:t>kolom</a:t>
            </a:r>
            <a:r>
              <a:rPr lang="en-US" sz="1200" dirty="0">
                <a:solidFill>
                  <a:schemeClr val="dk1"/>
                </a:solidFill>
              </a:rPr>
              <a:t> Gender </a:t>
            </a:r>
            <a:r>
              <a:rPr lang="en-US" sz="1200" dirty="0" err="1">
                <a:solidFill>
                  <a:schemeClr val="dk1"/>
                </a:solidFill>
              </a:rPr>
              <a:t>diubah</a:t>
            </a:r>
            <a:r>
              <a:rPr lang="en-US" sz="1200" dirty="0">
                <a:solidFill>
                  <a:schemeClr val="dk1"/>
                </a:solidFill>
              </a:rPr>
              <a:t> </a:t>
            </a:r>
            <a:r>
              <a:rPr lang="en-US" sz="1200" dirty="0" err="1">
                <a:solidFill>
                  <a:schemeClr val="dk1"/>
                </a:solidFill>
              </a:rPr>
              <a:t>menjadi</a:t>
            </a:r>
            <a:r>
              <a:rPr lang="en-US" sz="1200" dirty="0">
                <a:solidFill>
                  <a:schemeClr val="dk1"/>
                </a:solidFill>
              </a:rPr>
              <a:t> Unknown</a:t>
            </a:r>
          </a:p>
          <a:p>
            <a:pPr lvl="1" indent="-323850">
              <a:buClr>
                <a:schemeClr val="dk1"/>
              </a:buClr>
              <a:buSzPts val="1500"/>
              <a:buChar char="●"/>
            </a:pPr>
            <a:r>
              <a:rPr lang="en-US" sz="1200" b="0" dirty="0">
                <a:solidFill>
                  <a:schemeClr val="dk1"/>
                </a:solidFill>
                <a:effectLst/>
                <a:latin typeface="+mn-lt"/>
              </a:rPr>
              <a:t>Kolom Unnamed: 0 </a:t>
            </a:r>
            <a:r>
              <a:rPr lang="en-US" sz="1200" b="0" dirty="0" err="1">
                <a:solidFill>
                  <a:schemeClr val="dk1"/>
                </a:solidFill>
                <a:effectLst/>
                <a:latin typeface="+mn-lt"/>
              </a:rPr>
              <a:t>dihapus</a:t>
            </a:r>
            <a:r>
              <a:rPr lang="en-US" sz="1200" b="0" dirty="0">
                <a:solidFill>
                  <a:schemeClr val="dk1"/>
                </a:solidFill>
                <a:effectLst/>
                <a:latin typeface="+mn-lt"/>
              </a:rPr>
              <a:t> </a:t>
            </a:r>
            <a:r>
              <a:rPr lang="en-US" sz="1200" b="0" dirty="0" err="1">
                <a:solidFill>
                  <a:schemeClr val="dk1"/>
                </a:solidFill>
                <a:effectLst/>
                <a:latin typeface="+mn-lt"/>
              </a:rPr>
              <a:t>karena</a:t>
            </a:r>
            <a:r>
              <a:rPr lang="en-US" sz="1200" b="0" dirty="0">
                <a:solidFill>
                  <a:schemeClr val="dk1"/>
                </a:solidFill>
                <a:effectLst/>
                <a:latin typeface="+mn-lt"/>
              </a:rPr>
              <a:t> </a:t>
            </a:r>
            <a:r>
              <a:rPr lang="en-US" sz="1200" b="0" dirty="0" err="1">
                <a:solidFill>
                  <a:schemeClr val="dk1"/>
                </a:solidFill>
                <a:effectLst/>
                <a:latin typeface="+mn-lt"/>
              </a:rPr>
              <a:t>tidak</a:t>
            </a:r>
            <a:r>
              <a:rPr lang="en-US" sz="1200" b="0" dirty="0">
                <a:solidFill>
                  <a:schemeClr val="dk1"/>
                </a:solidFill>
                <a:effectLst/>
                <a:latin typeface="+mn-lt"/>
              </a:rPr>
              <a:t> </a:t>
            </a:r>
            <a:r>
              <a:rPr lang="en-US" sz="1200" b="0" dirty="0" err="1">
                <a:solidFill>
                  <a:schemeClr val="dk1"/>
                </a:solidFill>
                <a:effectLst/>
                <a:latin typeface="+mn-lt"/>
              </a:rPr>
              <a:t>digunakan</a:t>
            </a:r>
            <a:endParaRPr lang="en-US" sz="1200" b="0" dirty="0">
              <a:solidFill>
                <a:schemeClr val="dk1"/>
              </a:solidFill>
              <a:effectLst/>
              <a:latin typeface="+mn-lt"/>
            </a:endParaRPr>
          </a:p>
          <a:p>
            <a:pPr marL="461963" lvl="1" indent="-323850">
              <a:buClr>
                <a:schemeClr val="dk1"/>
              </a:buClr>
              <a:buSzPts val="1500"/>
              <a:buChar char="●"/>
            </a:pPr>
            <a:r>
              <a:rPr lang="en-US" sz="1200" dirty="0" err="1">
                <a:solidFill>
                  <a:schemeClr val="dk1"/>
                </a:solidFill>
                <a:latin typeface="+mn-lt"/>
              </a:rPr>
              <a:t>Dalam</a:t>
            </a:r>
            <a:r>
              <a:rPr lang="en-US" sz="1200" dirty="0">
                <a:solidFill>
                  <a:schemeClr val="dk1"/>
                </a:solidFill>
                <a:latin typeface="+mn-lt"/>
              </a:rPr>
              <a:t> handling null values, data null </a:t>
            </a:r>
            <a:r>
              <a:rPr lang="en-US" sz="1200" dirty="0" err="1">
                <a:solidFill>
                  <a:schemeClr val="dk1"/>
                </a:solidFill>
                <a:latin typeface="+mn-lt"/>
              </a:rPr>
              <a:t>diubah</a:t>
            </a:r>
            <a:r>
              <a:rPr lang="en-US" sz="1200" dirty="0">
                <a:solidFill>
                  <a:schemeClr val="dk1"/>
                </a:solidFill>
                <a:latin typeface="+mn-lt"/>
              </a:rPr>
              <a:t> </a:t>
            </a:r>
            <a:r>
              <a:rPr lang="en-US" sz="1200" dirty="0" err="1">
                <a:solidFill>
                  <a:schemeClr val="dk1"/>
                </a:solidFill>
                <a:latin typeface="+mn-lt"/>
              </a:rPr>
              <a:t>menjadi</a:t>
            </a:r>
            <a:r>
              <a:rPr lang="en-US" sz="1200" dirty="0">
                <a:solidFill>
                  <a:schemeClr val="dk1"/>
                </a:solidFill>
                <a:latin typeface="+mn-lt"/>
              </a:rPr>
              <a:t> </a:t>
            </a:r>
            <a:r>
              <a:rPr lang="en-US" sz="1200" dirty="0" err="1">
                <a:solidFill>
                  <a:schemeClr val="dk1"/>
                </a:solidFill>
                <a:latin typeface="+mn-lt"/>
              </a:rPr>
              <a:t>mediannya</a:t>
            </a:r>
            <a:endParaRPr lang="en-US" sz="1200" b="0" dirty="0">
              <a:solidFill>
                <a:schemeClr val="dk1"/>
              </a:solidFill>
              <a:effectLst/>
              <a:latin typeface="+mn-lt"/>
            </a:endParaRPr>
          </a:p>
          <a:p>
            <a:pPr marL="461963" lvl="1" indent="-323850">
              <a:buClr>
                <a:schemeClr val="dk1"/>
              </a:buClr>
              <a:buSzPts val="1500"/>
              <a:buChar char="●"/>
            </a:pPr>
            <a:r>
              <a:rPr lang="en-US" sz="1200" dirty="0" err="1">
                <a:solidFill>
                  <a:schemeClr val="dk1"/>
                </a:solidFill>
                <a:latin typeface="+mn-lt"/>
              </a:rPr>
              <a:t>Dalam</a:t>
            </a:r>
            <a:r>
              <a:rPr lang="en-US" sz="1200" dirty="0">
                <a:solidFill>
                  <a:schemeClr val="dk1"/>
                </a:solidFill>
                <a:latin typeface="+mn-lt"/>
              </a:rPr>
              <a:t> </a:t>
            </a:r>
            <a:r>
              <a:rPr lang="en-US" sz="1200" dirty="0" err="1">
                <a:solidFill>
                  <a:schemeClr val="dk1"/>
                </a:solidFill>
                <a:latin typeface="+mn-lt"/>
              </a:rPr>
              <a:t>melakukan</a:t>
            </a:r>
            <a:r>
              <a:rPr lang="en-US" sz="1200" dirty="0">
                <a:solidFill>
                  <a:schemeClr val="dk1"/>
                </a:solidFill>
                <a:latin typeface="+mn-lt"/>
              </a:rPr>
              <a:t> bivariate dan multivariate analysis, </a:t>
            </a:r>
            <a:r>
              <a:rPr lang="en-US" sz="1200" dirty="0" err="1">
                <a:solidFill>
                  <a:schemeClr val="dk1"/>
                </a:solidFill>
                <a:latin typeface="+mn-lt"/>
              </a:rPr>
              <a:t>pertama</a:t>
            </a:r>
            <a:r>
              <a:rPr lang="en-US" sz="1200" dirty="0">
                <a:solidFill>
                  <a:schemeClr val="dk1"/>
                </a:solidFill>
                <a:latin typeface="+mn-lt"/>
              </a:rPr>
              <a:t> yang </a:t>
            </a:r>
            <a:r>
              <a:rPr lang="en-US" sz="1200" dirty="0" err="1">
                <a:solidFill>
                  <a:schemeClr val="dk1"/>
                </a:solidFill>
                <a:latin typeface="+mn-lt"/>
              </a:rPr>
              <a:t>dilakukan</a:t>
            </a:r>
            <a:r>
              <a:rPr lang="en-US" sz="1200" dirty="0">
                <a:solidFill>
                  <a:schemeClr val="dk1"/>
                </a:solidFill>
                <a:latin typeface="+mn-lt"/>
              </a:rPr>
              <a:t> </a:t>
            </a:r>
            <a:r>
              <a:rPr lang="en-US" sz="1200" dirty="0" err="1">
                <a:solidFill>
                  <a:schemeClr val="dk1"/>
                </a:solidFill>
                <a:latin typeface="+mn-lt"/>
              </a:rPr>
              <a:t>adalah</a:t>
            </a:r>
            <a:r>
              <a:rPr lang="en-US" sz="1200" dirty="0">
                <a:solidFill>
                  <a:schemeClr val="dk1"/>
                </a:solidFill>
                <a:latin typeface="+mn-lt"/>
              </a:rPr>
              <a:t> </a:t>
            </a:r>
            <a:r>
              <a:rPr lang="en-US" sz="1200" dirty="0" err="1">
                <a:solidFill>
                  <a:schemeClr val="dk1"/>
                </a:solidFill>
                <a:latin typeface="+mn-lt"/>
              </a:rPr>
              <a:t>memisahkan</a:t>
            </a:r>
            <a:r>
              <a:rPr lang="en-US" sz="1200" dirty="0">
                <a:solidFill>
                  <a:schemeClr val="dk1"/>
                </a:solidFill>
                <a:latin typeface="+mn-lt"/>
              </a:rPr>
              <a:t> </a:t>
            </a:r>
            <a:r>
              <a:rPr lang="en-US" sz="1200" dirty="0" err="1">
                <a:solidFill>
                  <a:schemeClr val="dk1"/>
                </a:solidFill>
                <a:latin typeface="+mn-lt"/>
              </a:rPr>
              <a:t>kolom</a:t>
            </a:r>
            <a:r>
              <a:rPr lang="en-US" sz="1200" dirty="0">
                <a:solidFill>
                  <a:schemeClr val="dk1"/>
                </a:solidFill>
                <a:latin typeface="+mn-lt"/>
              </a:rPr>
              <a:t> categoric dan numeric :</a:t>
            </a:r>
          </a:p>
          <a:p>
            <a:pPr lvl="1">
              <a:buClrTx/>
              <a:buSzPct val="150000"/>
              <a:buFont typeface="Arial" panose="020B0604020202020204" pitchFamily="34" charset="0"/>
              <a:buChar char="•"/>
            </a:pPr>
            <a:r>
              <a:rPr lang="en-US" sz="1200" b="0" dirty="0">
                <a:solidFill>
                  <a:schemeClr val="tx1"/>
                </a:solidFill>
                <a:effectLst/>
                <a:latin typeface="+mn-lt"/>
              </a:rPr>
              <a:t>categoric = ['</a:t>
            </a:r>
            <a:r>
              <a:rPr lang="en-US" sz="1200" b="0" dirty="0" err="1">
                <a:solidFill>
                  <a:schemeClr val="tx1"/>
                </a:solidFill>
                <a:effectLst/>
                <a:latin typeface="+mn-lt"/>
              </a:rPr>
              <a:t>city','province','category','Gender','Clicked</a:t>
            </a:r>
            <a:r>
              <a:rPr lang="en-US" sz="1200" b="0" dirty="0">
                <a:solidFill>
                  <a:schemeClr val="tx1"/>
                </a:solidFill>
                <a:effectLst/>
                <a:latin typeface="+mn-lt"/>
              </a:rPr>
              <a:t> on Ad']</a:t>
            </a:r>
          </a:p>
          <a:p>
            <a:pPr lvl="1">
              <a:buClrTx/>
              <a:buSzPct val="150000"/>
              <a:buFont typeface="Arial" panose="020B0604020202020204" pitchFamily="34" charset="0"/>
              <a:buChar char="•"/>
            </a:pPr>
            <a:r>
              <a:rPr lang="en-US" sz="1200" b="0" dirty="0">
                <a:solidFill>
                  <a:schemeClr val="tx1"/>
                </a:solidFill>
                <a:effectLst/>
                <a:latin typeface="+mn-lt"/>
              </a:rPr>
              <a:t>numeric = ['Daily Time Spent on </a:t>
            </a:r>
            <a:r>
              <a:rPr lang="en-US" sz="1200" b="0" dirty="0" err="1">
                <a:solidFill>
                  <a:schemeClr val="tx1"/>
                </a:solidFill>
                <a:effectLst/>
                <a:latin typeface="+mn-lt"/>
              </a:rPr>
              <a:t>Site','Age','Area</a:t>
            </a:r>
            <a:r>
              <a:rPr lang="en-US" sz="1200" b="0" dirty="0">
                <a:solidFill>
                  <a:schemeClr val="tx1"/>
                </a:solidFill>
                <a:effectLst/>
                <a:latin typeface="+mn-lt"/>
              </a:rPr>
              <a:t> </a:t>
            </a:r>
            <a:r>
              <a:rPr lang="en-US" sz="1200" b="0" dirty="0" err="1">
                <a:solidFill>
                  <a:schemeClr val="tx1"/>
                </a:solidFill>
                <a:effectLst/>
                <a:latin typeface="+mn-lt"/>
              </a:rPr>
              <a:t>Income','Daily</a:t>
            </a:r>
            <a:r>
              <a:rPr lang="en-US" sz="1200" b="0" dirty="0">
                <a:solidFill>
                  <a:schemeClr val="tx1"/>
                </a:solidFill>
                <a:effectLst/>
                <a:latin typeface="+mn-lt"/>
              </a:rPr>
              <a:t> Internet Usage’]</a:t>
            </a:r>
          </a:p>
          <a:p>
            <a:pPr marL="461963" lvl="1">
              <a:buClr>
                <a:schemeClr val="tx1"/>
              </a:buClr>
              <a:buSzPct val="200000"/>
              <a:buFont typeface="Arial" panose="020B0604020202020204" pitchFamily="34" charset="0"/>
              <a:buChar char="•"/>
            </a:pPr>
            <a:r>
              <a:rPr lang="en-US" sz="1200" b="0" dirty="0" err="1">
                <a:solidFill>
                  <a:schemeClr val="tx1"/>
                </a:solidFill>
                <a:effectLst/>
                <a:latin typeface="+mn-lt"/>
              </a:rPr>
              <a:t>Setelah</a:t>
            </a:r>
            <a:r>
              <a:rPr lang="en-US" sz="1200" b="0" dirty="0">
                <a:solidFill>
                  <a:schemeClr val="tx1"/>
                </a:solidFill>
                <a:effectLst/>
                <a:latin typeface="+mn-lt"/>
              </a:rPr>
              <a:t> </a:t>
            </a:r>
            <a:r>
              <a:rPr lang="en-US" sz="1200" b="0" dirty="0" err="1">
                <a:solidFill>
                  <a:schemeClr val="tx1"/>
                </a:solidFill>
                <a:effectLst/>
                <a:latin typeface="+mn-lt"/>
              </a:rPr>
              <a:t>dilakukan</a:t>
            </a:r>
            <a:r>
              <a:rPr lang="en-US" sz="1200" b="0" dirty="0">
                <a:solidFill>
                  <a:schemeClr val="tx1"/>
                </a:solidFill>
                <a:effectLst/>
                <a:latin typeface="+mn-lt"/>
              </a:rPr>
              <a:t> </a:t>
            </a:r>
            <a:r>
              <a:rPr lang="en-US" sz="1200" b="0" dirty="0" err="1">
                <a:solidFill>
                  <a:schemeClr val="tx1"/>
                </a:solidFill>
                <a:effectLst/>
                <a:latin typeface="+mn-lt"/>
              </a:rPr>
              <a:t>pemisahan</a:t>
            </a:r>
            <a:r>
              <a:rPr lang="en-US" sz="1200" b="0" dirty="0">
                <a:solidFill>
                  <a:schemeClr val="tx1"/>
                </a:solidFill>
                <a:effectLst/>
                <a:latin typeface="+mn-lt"/>
              </a:rPr>
              <a:t> </a:t>
            </a:r>
            <a:r>
              <a:rPr lang="en-US" sz="1200" b="0" dirty="0" err="1">
                <a:solidFill>
                  <a:schemeClr val="tx1"/>
                </a:solidFill>
                <a:effectLst/>
                <a:latin typeface="+mn-lt"/>
              </a:rPr>
              <a:t>tipe</a:t>
            </a:r>
            <a:r>
              <a:rPr lang="en-US" sz="1200" b="0" dirty="0">
                <a:solidFill>
                  <a:schemeClr val="tx1"/>
                </a:solidFill>
                <a:effectLst/>
                <a:latin typeface="+mn-lt"/>
              </a:rPr>
              <a:t> data, </a:t>
            </a:r>
            <a:r>
              <a:rPr lang="en-US" sz="1200" b="0" dirty="0" err="1">
                <a:solidFill>
                  <a:schemeClr val="tx1"/>
                </a:solidFill>
                <a:effectLst/>
                <a:latin typeface="+mn-lt"/>
              </a:rPr>
              <a:t>dibuat</a:t>
            </a:r>
            <a:r>
              <a:rPr lang="en-US" sz="1200" b="0" dirty="0">
                <a:solidFill>
                  <a:schemeClr val="tx1"/>
                </a:solidFill>
                <a:effectLst/>
                <a:latin typeface="+mn-lt"/>
              </a:rPr>
              <a:t> </a:t>
            </a:r>
            <a:r>
              <a:rPr lang="en-US" sz="1200" b="0" dirty="0" err="1">
                <a:solidFill>
                  <a:schemeClr val="tx1"/>
                </a:solidFill>
                <a:effectLst/>
                <a:latin typeface="+mn-lt"/>
              </a:rPr>
              <a:t>visualisasinya</a:t>
            </a:r>
            <a:endParaRPr lang="en-US" sz="1200" b="0" dirty="0">
              <a:solidFill>
                <a:schemeClr val="tx1"/>
              </a:solidFill>
              <a:effectLst/>
              <a:latin typeface="+mn-lt"/>
            </a:endParaRPr>
          </a:p>
          <a:p>
            <a:pPr marL="461963" lvl="1">
              <a:buClr>
                <a:schemeClr val="tx1"/>
              </a:buClr>
              <a:buSzPct val="200000"/>
              <a:buFont typeface="Arial" panose="020B0604020202020204" pitchFamily="34" charset="0"/>
              <a:buChar char="•"/>
            </a:pPr>
            <a:r>
              <a:rPr lang="en-US" sz="1200" b="0" dirty="0">
                <a:solidFill>
                  <a:schemeClr val="tx1"/>
                </a:solidFill>
                <a:effectLst/>
                <a:latin typeface="+mn-lt"/>
              </a:rPr>
              <a:t>Multivariate analysis </a:t>
            </a:r>
            <a:r>
              <a:rPr lang="en-US" sz="1200" b="0" dirty="0" err="1">
                <a:solidFill>
                  <a:schemeClr val="tx1"/>
                </a:solidFill>
                <a:effectLst/>
                <a:latin typeface="+mn-lt"/>
              </a:rPr>
              <a:t>dilakukan</a:t>
            </a:r>
            <a:r>
              <a:rPr lang="en-US" sz="1200" b="0" dirty="0">
                <a:solidFill>
                  <a:schemeClr val="tx1"/>
                </a:solidFill>
                <a:effectLst/>
                <a:latin typeface="+mn-lt"/>
              </a:rPr>
              <a:t> </a:t>
            </a:r>
            <a:r>
              <a:rPr lang="en-US" sz="1200" b="0" dirty="0" err="1">
                <a:solidFill>
                  <a:schemeClr val="tx1"/>
                </a:solidFill>
                <a:effectLst/>
                <a:latin typeface="+mn-lt"/>
              </a:rPr>
              <a:t>dengan</a:t>
            </a:r>
            <a:r>
              <a:rPr lang="en-US" sz="1200" b="0" dirty="0">
                <a:solidFill>
                  <a:schemeClr val="tx1"/>
                </a:solidFill>
                <a:effectLst/>
                <a:latin typeface="+mn-lt"/>
              </a:rPr>
              <a:t> </a:t>
            </a:r>
            <a:r>
              <a:rPr lang="en-US" sz="1200" b="0" dirty="0" err="1">
                <a:solidFill>
                  <a:schemeClr val="tx1"/>
                </a:solidFill>
                <a:effectLst/>
                <a:latin typeface="+mn-lt"/>
              </a:rPr>
              <a:t>menggunakan</a:t>
            </a:r>
            <a:r>
              <a:rPr lang="en-US" sz="1200" b="0" dirty="0">
                <a:solidFill>
                  <a:schemeClr val="tx1"/>
                </a:solidFill>
                <a:effectLst/>
                <a:latin typeface="+mn-lt"/>
              </a:rPr>
              <a:t> heatmap</a:t>
            </a:r>
          </a:p>
          <a:p>
            <a:pPr marL="461963" lvl="1">
              <a:buClr>
                <a:schemeClr val="tx1"/>
              </a:buClr>
              <a:buSzPct val="200000"/>
              <a:buFont typeface="Arial" panose="020B0604020202020204" pitchFamily="34" charset="0"/>
              <a:buChar char="•"/>
            </a:pPr>
            <a:r>
              <a:rPr lang="en-US" sz="1200" dirty="0">
                <a:solidFill>
                  <a:schemeClr val="tx1"/>
                </a:solidFill>
                <a:latin typeface="+mn-lt"/>
              </a:rPr>
              <a:t>Pada heatmap </a:t>
            </a:r>
            <a:r>
              <a:rPr lang="en-US" sz="1200" dirty="0" err="1">
                <a:solidFill>
                  <a:schemeClr val="tx1"/>
                </a:solidFill>
                <a:latin typeface="+mn-lt"/>
              </a:rPr>
              <a:t>terbaca</a:t>
            </a:r>
            <a:r>
              <a:rPr lang="en-US" sz="1200" dirty="0">
                <a:solidFill>
                  <a:schemeClr val="tx1"/>
                </a:solidFill>
                <a:latin typeface="+mn-lt"/>
              </a:rPr>
              <a:t> </a:t>
            </a:r>
            <a:r>
              <a:rPr lang="en-US" sz="1200" dirty="0" err="1">
                <a:solidFill>
                  <a:schemeClr val="tx1"/>
                </a:solidFill>
                <a:latin typeface="+mn-lt"/>
              </a:rPr>
              <a:t>bahwa</a:t>
            </a:r>
            <a:r>
              <a:rPr lang="en-US" sz="1200" dirty="0">
                <a:solidFill>
                  <a:schemeClr val="tx1"/>
                </a:solidFill>
                <a:latin typeface="+mn-lt"/>
              </a:rPr>
              <a:t> </a:t>
            </a:r>
            <a:r>
              <a:rPr lang="en-US" sz="1200" dirty="0" err="1">
                <a:solidFill>
                  <a:schemeClr val="tx1"/>
                </a:solidFill>
                <a:latin typeface="+mn-lt"/>
              </a:rPr>
              <a:t>korelasi</a:t>
            </a:r>
            <a:r>
              <a:rPr lang="en-US" sz="1200" dirty="0">
                <a:solidFill>
                  <a:schemeClr val="tx1"/>
                </a:solidFill>
                <a:latin typeface="+mn-lt"/>
              </a:rPr>
              <a:t> </a:t>
            </a:r>
            <a:r>
              <a:rPr lang="en-US" sz="1200" dirty="0" err="1">
                <a:solidFill>
                  <a:schemeClr val="tx1"/>
                </a:solidFill>
                <a:latin typeface="+mn-lt"/>
              </a:rPr>
              <a:t>tertinggi</a:t>
            </a:r>
            <a:r>
              <a:rPr lang="en-US" sz="1200" dirty="0">
                <a:solidFill>
                  <a:schemeClr val="tx1"/>
                </a:solidFill>
                <a:latin typeface="+mn-lt"/>
              </a:rPr>
              <a:t> </a:t>
            </a:r>
            <a:r>
              <a:rPr lang="en-US" sz="1200" dirty="0" err="1">
                <a:solidFill>
                  <a:schemeClr val="tx1"/>
                </a:solidFill>
                <a:latin typeface="+mn-lt"/>
              </a:rPr>
              <a:t>dengan</a:t>
            </a:r>
            <a:r>
              <a:rPr lang="en-US" sz="1200" dirty="0">
                <a:solidFill>
                  <a:schemeClr val="tx1"/>
                </a:solidFill>
                <a:latin typeface="+mn-lt"/>
              </a:rPr>
              <a:t> Clicked on Ad </a:t>
            </a:r>
            <a:r>
              <a:rPr lang="en-US" sz="1200" dirty="0" err="1">
                <a:solidFill>
                  <a:schemeClr val="tx1"/>
                </a:solidFill>
                <a:latin typeface="+mn-lt"/>
              </a:rPr>
              <a:t>adalah</a:t>
            </a:r>
            <a:r>
              <a:rPr lang="en-US" sz="1200" dirty="0">
                <a:solidFill>
                  <a:schemeClr val="tx1"/>
                </a:solidFill>
                <a:latin typeface="+mn-lt"/>
              </a:rPr>
              <a:t> Daily Internet Usage </a:t>
            </a:r>
            <a:r>
              <a:rPr lang="en-US" sz="1200" dirty="0" err="1">
                <a:solidFill>
                  <a:schemeClr val="tx1"/>
                </a:solidFill>
                <a:latin typeface="+mn-lt"/>
              </a:rPr>
              <a:t>yaitu</a:t>
            </a:r>
            <a:r>
              <a:rPr lang="en-US" sz="1200" dirty="0">
                <a:solidFill>
                  <a:schemeClr val="tx1"/>
                </a:solidFill>
                <a:latin typeface="+mn-lt"/>
              </a:rPr>
              <a:t> -0.79 dan yang </a:t>
            </a:r>
            <a:r>
              <a:rPr lang="en-US" sz="1200" dirty="0" err="1">
                <a:solidFill>
                  <a:schemeClr val="tx1"/>
                </a:solidFill>
                <a:latin typeface="+mn-lt"/>
              </a:rPr>
              <a:t>kedua</a:t>
            </a:r>
            <a:r>
              <a:rPr lang="en-US" sz="1200" dirty="0">
                <a:solidFill>
                  <a:schemeClr val="tx1"/>
                </a:solidFill>
                <a:latin typeface="+mn-lt"/>
              </a:rPr>
              <a:t> </a:t>
            </a:r>
            <a:r>
              <a:rPr lang="en-US" sz="1200" dirty="0" err="1">
                <a:solidFill>
                  <a:schemeClr val="tx1"/>
                </a:solidFill>
                <a:latin typeface="+mn-lt"/>
              </a:rPr>
              <a:t>adalah</a:t>
            </a:r>
            <a:r>
              <a:rPr lang="en-US" sz="1200" dirty="0">
                <a:solidFill>
                  <a:schemeClr val="tx1"/>
                </a:solidFill>
                <a:latin typeface="+mn-lt"/>
              </a:rPr>
              <a:t> Daily Time Spent on Site </a:t>
            </a:r>
            <a:r>
              <a:rPr lang="en-US" sz="1200" dirty="0" err="1">
                <a:solidFill>
                  <a:schemeClr val="tx1"/>
                </a:solidFill>
                <a:latin typeface="+mn-lt"/>
              </a:rPr>
              <a:t>yaitu</a:t>
            </a:r>
            <a:r>
              <a:rPr lang="en-US" sz="1200" dirty="0">
                <a:solidFill>
                  <a:schemeClr val="tx1"/>
                </a:solidFill>
                <a:latin typeface="+mn-lt"/>
              </a:rPr>
              <a:t> -0.74</a:t>
            </a:r>
            <a:endParaRPr lang="en-US" sz="1200" b="0" dirty="0">
              <a:solidFill>
                <a:schemeClr val="tx1"/>
              </a:solidFill>
              <a:effectLst/>
              <a:latin typeface="+mn-lt"/>
            </a:endParaRPr>
          </a:p>
          <a:p>
            <a:pPr marL="457200" lvl="1" indent="-323850">
              <a:buClr>
                <a:schemeClr val="dk1"/>
              </a:buClr>
              <a:buSzPts val="1500"/>
              <a:buChar char="●"/>
            </a:pPr>
            <a:endParaRPr lang="en-US" sz="1200" dirty="0">
              <a:solidFill>
                <a:schemeClr val="dk1"/>
              </a:solidFill>
            </a:endParaRPr>
          </a:p>
          <a:p>
            <a:pPr marL="457200" lvl="1" indent="-323850">
              <a:buClr>
                <a:schemeClr val="dk1"/>
              </a:buClr>
              <a:buSzPts val="1500"/>
              <a:buChar char="●"/>
            </a:pPr>
            <a:endParaRPr lang="en-US" sz="1200" dirty="0">
              <a:solidFill>
                <a:schemeClr val="dk1"/>
              </a:solidFill>
            </a:endParaRPr>
          </a:p>
          <a:p>
            <a:pPr marL="287338" lvl="1" indent="-171450">
              <a:buClr>
                <a:schemeClr val="dk1"/>
              </a:buClr>
              <a:buSzPts val="1500"/>
            </a:pPr>
            <a:endParaRPr lang="en-US" sz="11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63185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indent="-323850">
              <a:buClr>
                <a:schemeClr val="dk1"/>
              </a:buClr>
              <a:buSzPts val="1500"/>
            </a:pPr>
            <a:r>
              <a:rPr lang="en-US" sz="1500" dirty="0">
                <a:solidFill>
                  <a:schemeClr val="dk1"/>
                </a:solidFill>
              </a:rPr>
              <a:t>Data null </a:t>
            </a:r>
            <a:r>
              <a:rPr lang="en-US" sz="1500" dirty="0" err="1">
                <a:solidFill>
                  <a:schemeClr val="dk1"/>
                </a:solidFill>
              </a:rPr>
              <a:t>terdapat</a:t>
            </a:r>
            <a:r>
              <a:rPr lang="en-US" sz="1500" dirty="0">
                <a:solidFill>
                  <a:schemeClr val="dk1"/>
                </a:solidFill>
              </a:rPr>
              <a:t> pada </a:t>
            </a:r>
            <a:r>
              <a:rPr lang="en-US" sz="1500" dirty="0" err="1">
                <a:solidFill>
                  <a:schemeClr val="dk1"/>
                </a:solidFill>
              </a:rPr>
              <a:t>kolom</a:t>
            </a:r>
            <a:r>
              <a:rPr lang="en-US" sz="1500" dirty="0">
                <a:solidFill>
                  <a:schemeClr val="dk1"/>
                </a:solidFill>
              </a:rPr>
              <a:t> </a:t>
            </a:r>
            <a:r>
              <a:rPr lang="en-US" sz="1500" b="0" dirty="0">
                <a:solidFill>
                  <a:schemeClr val="tx1"/>
                </a:solidFill>
                <a:effectLst/>
                <a:latin typeface="+mn-lt"/>
              </a:rPr>
              <a:t>'Daily Time Spent on Site’, 'Area Income’, 'Daily Internet Usage’, 'Gender’</a:t>
            </a:r>
            <a:endParaRPr lang="en-US" sz="1600" dirty="0">
              <a:solidFill>
                <a:schemeClr val="tx1"/>
              </a:solidFill>
              <a:latin typeface="+mn-lt"/>
            </a:endParaRPr>
          </a:p>
          <a:p>
            <a:pPr indent="-323850">
              <a:buClr>
                <a:schemeClr val="dk1"/>
              </a:buClr>
              <a:buSzPts val="1500"/>
            </a:pPr>
            <a:r>
              <a:rPr lang="en-US" sz="1600" dirty="0">
                <a:solidFill>
                  <a:schemeClr val="tx1"/>
                </a:solidFill>
                <a:latin typeface="+mn-lt"/>
              </a:rPr>
              <a:t>Pada dataset </a:t>
            </a:r>
            <a:r>
              <a:rPr lang="en-US" sz="1600" dirty="0" err="1">
                <a:solidFill>
                  <a:schemeClr val="tx1"/>
                </a:solidFill>
                <a:latin typeface="+mn-lt"/>
              </a:rPr>
              <a:t>ini</a:t>
            </a:r>
            <a:r>
              <a:rPr lang="en-US" sz="1600" dirty="0">
                <a:solidFill>
                  <a:schemeClr val="tx1"/>
                </a:solidFill>
                <a:latin typeface="+mn-lt"/>
              </a:rPr>
              <a:t> </a:t>
            </a:r>
            <a:r>
              <a:rPr lang="en-US" sz="1600" dirty="0" err="1">
                <a:solidFill>
                  <a:schemeClr val="tx1"/>
                </a:solidFill>
                <a:latin typeface="+mn-lt"/>
              </a:rPr>
              <a:t>tidak</a:t>
            </a:r>
            <a:r>
              <a:rPr lang="en-US" sz="1600" dirty="0">
                <a:solidFill>
                  <a:schemeClr val="tx1"/>
                </a:solidFill>
                <a:latin typeface="+mn-lt"/>
              </a:rPr>
              <a:t> </a:t>
            </a:r>
            <a:r>
              <a:rPr lang="en-US" sz="1600" dirty="0" err="1">
                <a:solidFill>
                  <a:schemeClr val="tx1"/>
                </a:solidFill>
                <a:latin typeface="+mn-lt"/>
              </a:rPr>
              <a:t>terdapat</a:t>
            </a:r>
            <a:r>
              <a:rPr lang="en-US" sz="1600" dirty="0">
                <a:solidFill>
                  <a:schemeClr val="tx1"/>
                </a:solidFill>
                <a:latin typeface="+mn-lt"/>
              </a:rPr>
              <a:t> duplicated data</a:t>
            </a:r>
          </a:p>
          <a:p>
            <a:pPr indent="-323850">
              <a:buClr>
                <a:schemeClr val="dk1"/>
              </a:buClr>
              <a:buSzPts val="1500"/>
            </a:pPr>
            <a:r>
              <a:rPr lang="en-US" sz="1500" dirty="0">
                <a:solidFill>
                  <a:schemeClr val="dk1"/>
                </a:solidFill>
              </a:rPr>
              <a:t>Kolom Timestamp </a:t>
            </a:r>
            <a:r>
              <a:rPr lang="en-US" sz="1500" dirty="0" err="1">
                <a:solidFill>
                  <a:schemeClr val="dk1"/>
                </a:solidFill>
              </a:rPr>
              <a:t>diubah</a:t>
            </a:r>
            <a:r>
              <a:rPr lang="en-US" sz="1500" dirty="0">
                <a:solidFill>
                  <a:schemeClr val="dk1"/>
                </a:solidFill>
              </a:rPr>
              <a:t> </a:t>
            </a:r>
            <a:r>
              <a:rPr lang="en-US" sz="1500" dirty="0" err="1">
                <a:solidFill>
                  <a:schemeClr val="dk1"/>
                </a:solidFill>
              </a:rPr>
              <a:t>tipe</a:t>
            </a:r>
            <a:r>
              <a:rPr lang="en-US" sz="1500" dirty="0">
                <a:solidFill>
                  <a:schemeClr val="dk1"/>
                </a:solidFill>
              </a:rPr>
              <a:t> </a:t>
            </a:r>
            <a:r>
              <a:rPr lang="en-US" sz="1500" dirty="0" err="1">
                <a:solidFill>
                  <a:schemeClr val="dk1"/>
                </a:solidFill>
              </a:rPr>
              <a:t>datanya</a:t>
            </a:r>
            <a:r>
              <a:rPr lang="en-US" sz="1500" dirty="0">
                <a:solidFill>
                  <a:schemeClr val="dk1"/>
                </a:solidFill>
              </a:rPr>
              <a:t> </a:t>
            </a:r>
            <a:r>
              <a:rPr lang="en-US" sz="1500" dirty="0" err="1">
                <a:solidFill>
                  <a:schemeClr val="dk1"/>
                </a:solidFill>
              </a:rPr>
              <a:t>menjadi</a:t>
            </a:r>
            <a:r>
              <a:rPr lang="en-US" sz="1500" dirty="0">
                <a:solidFill>
                  <a:schemeClr val="dk1"/>
                </a:solidFill>
              </a:rPr>
              <a:t> datetime dan </a:t>
            </a:r>
            <a:r>
              <a:rPr lang="en-US" sz="1500" dirty="0" err="1">
                <a:solidFill>
                  <a:schemeClr val="dk1"/>
                </a:solidFill>
              </a:rPr>
              <a:t>diambil</a:t>
            </a:r>
            <a:r>
              <a:rPr lang="en-US" sz="1500" dirty="0">
                <a:solidFill>
                  <a:schemeClr val="dk1"/>
                </a:solidFill>
              </a:rPr>
              <a:t> </a:t>
            </a:r>
            <a:r>
              <a:rPr lang="en-US" sz="1500" dirty="0" err="1">
                <a:solidFill>
                  <a:schemeClr val="dk1"/>
                </a:solidFill>
              </a:rPr>
              <a:t>informasi</a:t>
            </a:r>
            <a:r>
              <a:rPr lang="en-US" sz="1500" dirty="0">
                <a:solidFill>
                  <a:schemeClr val="dk1"/>
                </a:solidFill>
              </a:rPr>
              <a:t> </a:t>
            </a:r>
            <a:r>
              <a:rPr lang="en-US" sz="1500" dirty="0" err="1">
                <a:solidFill>
                  <a:schemeClr val="dk1"/>
                </a:solidFill>
              </a:rPr>
              <a:t>bulan</a:t>
            </a:r>
            <a:r>
              <a:rPr lang="en-US" sz="1500" dirty="0">
                <a:solidFill>
                  <a:schemeClr val="dk1"/>
                </a:solidFill>
              </a:rPr>
              <a:t> dan </a:t>
            </a:r>
            <a:r>
              <a:rPr lang="en-US" sz="1500" dirty="0" err="1">
                <a:solidFill>
                  <a:schemeClr val="dk1"/>
                </a:solidFill>
              </a:rPr>
              <a:t>minggu</a:t>
            </a:r>
            <a:r>
              <a:rPr lang="en-US" sz="1500" dirty="0">
                <a:solidFill>
                  <a:schemeClr val="dk1"/>
                </a:solidFill>
              </a:rPr>
              <a:t> </a:t>
            </a:r>
            <a:r>
              <a:rPr lang="en-US" sz="1500" dirty="0" err="1">
                <a:solidFill>
                  <a:schemeClr val="dk1"/>
                </a:solidFill>
              </a:rPr>
              <a:t>ke</a:t>
            </a:r>
            <a:r>
              <a:rPr lang="en-US" sz="1500" dirty="0">
                <a:solidFill>
                  <a:schemeClr val="dk1"/>
                </a:solidFill>
              </a:rPr>
              <a:t> </a:t>
            </a:r>
            <a:r>
              <a:rPr lang="en-US" sz="1500" dirty="0" err="1">
                <a:solidFill>
                  <a:schemeClr val="dk1"/>
                </a:solidFill>
              </a:rPr>
              <a:t>berapanya</a:t>
            </a:r>
            <a:endParaRPr lang="en-US" sz="1500" dirty="0">
              <a:solidFill>
                <a:schemeClr val="dk1"/>
              </a:solidFill>
            </a:endParaRPr>
          </a:p>
          <a:p>
            <a:pPr indent="-323850">
              <a:buClr>
                <a:schemeClr val="dk1"/>
              </a:buClr>
              <a:buSzPts val="1500"/>
            </a:pPr>
            <a:r>
              <a:rPr lang="en-US" sz="1500" dirty="0" err="1">
                <a:solidFill>
                  <a:schemeClr val="dk1"/>
                </a:solidFill>
              </a:rPr>
              <a:t>Tahun</a:t>
            </a:r>
            <a:r>
              <a:rPr lang="en-US" sz="1500" dirty="0">
                <a:solidFill>
                  <a:schemeClr val="dk1"/>
                </a:solidFill>
              </a:rPr>
              <a:t> pada data timestamp </a:t>
            </a:r>
            <a:r>
              <a:rPr lang="en-US" sz="1500" dirty="0" err="1">
                <a:solidFill>
                  <a:schemeClr val="dk1"/>
                </a:solidFill>
              </a:rPr>
              <a:t>tidak</a:t>
            </a:r>
            <a:r>
              <a:rPr lang="en-US" sz="1500" dirty="0">
                <a:solidFill>
                  <a:schemeClr val="dk1"/>
                </a:solidFill>
              </a:rPr>
              <a:t> </a:t>
            </a:r>
            <a:r>
              <a:rPr lang="en-US" sz="1500" dirty="0" err="1">
                <a:solidFill>
                  <a:schemeClr val="dk1"/>
                </a:solidFill>
              </a:rPr>
              <a:t>diambil</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semua</a:t>
            </a:r>
            <a:r>
              <a:rPr lang="en-US" sz="1500" dirty="0">
                <a:solidFill>
                  <a:schemeClr val="dk1"/>
                </a:solidFill>
              </a:rPr>
              <a:t> data </a:t>
            </a:r>
            <a:r>
              <a:rPr lang="en-US" sz="1500" dirty="0" err="1">
                <a:solidFill>
                  <a:schemeClr val="dk1"/>
                </a:solidFill>
              </a:rPr>
              <a:t>berada</a:t>
            </a:r>
            <a:r>
              <a:rPr lang="en-US" sz="1500" dirty="0">
                <a:solidFill>
                  <a:schemeClr val="dk1"/>
                </a:solidFill>
              </a:rPr>
              <a:t> pada </a:t>
            </a:r>
            <a:r>
              <a:rPr lang="en-US" sz="1500" dirty="0" err="1">
                <a:solidFill>
                  <a:schemeClr val="dk1"/>
                </a:solidFill>
              </a:rPr>
              <a:t>tahun</a:t>
            </a:r>
            <a:r>
              <a:rPr lang="en-US" sz="1500" dirty="0">
                <a:solidFill>
                  <a:schemeClr val="dk1"/>
                </a:solidFill>
              </a:rPr>
              <a:t> 2016</a:t>
            </a:r>
          </a:p>
          <a:p>
            <a:pPr indent="-323850">
              <a:buClr>
                <a:schemeClr val="dk1"/>
              </a:buClr>
              <a:buSzPts val="1500"/>
            </a:pPr>
            <a:endParaRPr lang="en-US" sz="1500" dirty="0">
              <a:solidFill>
                <a:schemeClr val="dk1"/>
              </a:solidFill>
            </a:endParaRPr>
          </a:p>
          <a:p>
            <a:pPr indent="-323850">
              <a:buClr>
                <a:schemeClr val="dk1"/>
              </a:buClr>
              <a:buSzPts val="1500"/>
            </a:pPr>
            <a:r>
              <a:rPr lang="en-US" sz="1500" dirty="0" err="1">
                <a:solidFill>
                  <a:schemeClr val="dk1"/>
                </a:solidFill>
              </a:rPr>
              <a:t>Sebelum</a:t>
            </a:r>
            <a:r>
              <a:rPr lang="en-US" sz="1500" dirty="0">
                <a:solidFill>
                  <a:schemeClr val="dk1"/>
                </a:solidFill>
              </a:rPr>
              <a:t> </a:t>
            </a:r>
            <a:r>
              <a:rPr lang="en-US" sz="1500" dirty="0" err="1">
                <a:solidFill>
                  <a:schemeClr val="dk1"/>
                </a:solidFill>
              </a:rPr>
              <a:t>melakukan</a:t>
            </a:r>
            <a:r>
              <a:rPr lang="en-US" sz="1500" dirty="0">
                <a:solidFill>
                  <a:schemeClr val="dk1"/>
                </a:solidFill>
              </a:rPr>
              <a:t> split data, </a:t>
            </a:r>
            <a:r>
              <a:rPr lang="en-US" sz="1500" dirty="0" err="1">
                <a:solidFill>
                  <a:schemeClr val="dk1"/>
                </a:solidFill>
              </a:rPr>
              <a:t>dilakukan</a:t>
            </a:r>
            <a:r>
              <a:rPr lang="en-US" sz="1500" dirty="0">
                <a:solidFill>
                  <a:schemeClr val="dk1"/>
                </a:solidFill>
              </a:rPr>
              <a:t> </a:t>
            </a:r>
            <a:r>
              <a:rPr lang="en-US" sz="1500" dirty="0" err="1">
                <a:solidFill>
                  <a:schemeClr val="dk1"/>
                </a:solidFill>
              </a:rPr>
              <a:t>standarisasi</a:t>
            </a:r>
            <a:r>
              <a:rPr lang="en-US" sz="1500" dirty="0">
                <a:solidFill>
                  <a:schemeClr val="dk1"/>
                </a:solidFill>
              </a:rPr>
              <a:t> </a:t>
            </a:r>
            <a:r>
              <a:rPr lang="en-US" sz="1500" dirty="0" err="1">
                <a:solidFill>
                  <a:schemeClr val="dk1"/>
                </a:solidFill>
              </a:rPr>
              <a:t>terlebih</a:t>
            </a:r>
            <a:r>
              <a:rPr lang="en-US" sz="1500" dirty="0">
                <a:solidFill>
                  <a:schemeClr val="dk1"/>
                </a:solidFill>
              </a:rPr>
              <a:t> </a:t>
            </a:r>
            <a:r>
              <a:rPr lang="en-US" sz="1500" dirty="0" err="1">
                <a:solidFill>
                  <a:schemeClr val="dk1"/>
                </a:solidFill>
              </a:rPr>
              <a:t>dahulu</a:t>
            </a:r>
            <a:r>
              <a:rPr lang="en-US" sz="1500" dirty="0">
                <a:solidFill>
                  <a:schemeClr val="dk1"/>
                </a:solidFill>
              </a:rPr>
              <a:t> pada </a:t>
            </a:r>
            <a:r>
              <a:rPr lang="en-US" sz="1500" dirty="0" err="1">
                <a:solidFill>
                  <a:schemeClr val="dk1"/>
                </a:solidFill>
              </a:rPr>
              <a:t>kolom-kolom</a:t>
            </a:r>
            <a:r>
              <a:rPr lang="en-US" sz="1500" dirty="0">
                <a:solidFill>
                  <a:schemeClr val="dk1"/>
                </a:solidFill>
              </a:rPr>
              <a:t> numerical</a:t>
            </a:r>
          </a:p>
          <a:p>
            <a:pPr indent="-323850">
              <a:buClr>
                <a:schemeClr val="dk1"/>
              </a:buClr>
              <a:buSzPts val="1500"/>
            </a:pPr>
            <a:r>
              <a:rPr lang="en-US" sz="1500" dirty="0">
                <a:solidFill>
                  <a:schemeClr val="dk1"/>
                </a:solidFill>
              </a:rPr>
              <a:t>Split data </a:t>
            </a:r>
            <a:r>
              <a:rPr lang="en-US" sz="1500" dirty="0" err="1">
                <a:solidFill>
                  <a:schemeClr val="dk1"/>
                </a:solidFill>
              </a:rPr>
              <a:t>dibuat</a:t>
            </a:r>
            <a:r>
              <a:rPr lang="en-US" sz="1500" dirty="0">
                <a:solidFill>
                  <a:schemeClr val="dk1"/>
                </a:solidFill>
              </a:rPr>
              <a:t> </a:t>
            </a:r>
            <a:r>
              <a:rPr lang="en-US" sz="1500" dirty="0" err="1">
                <a:solidFill>
                  <a:schemeClr val="dk1"/>
                </a:solidFill>
              </a:rPr>
              <a:t>menjadi</a:t>
            </a:r>
            <a:r>
              <a:rPr lang="en-US" sz="1500" dirty="0">
                <a:solidFill>
                  <a:schemeClr val="dk1"/>
                </a:solidFill>
              </a:rPr>
              <a:t> 80:20</a:t>
            </a:r>
          </a:p>
          <a:p>
            <a:pPr indent="-323850">
              <a:buClr>
                <a:schemeClr val="dk1"/>
              </a:buClr>
              <a:buSzPts val="1500"/>
            </a:pPr>
            <a:r>
              <a:rPr lang="en-US" sz="1500" dirty="0">
                <a:solidFill>
                  <a:schemeClr val="dk1"/>
                </a:solidFill>
              </a:rPr>
              <a:t>Feature encoding </a:t>
            </a:r>
            <a:r>
              <a:rPr lang="en-US" sz="1500" dirty="0" err="1">
                <a:solidFill>
                  <a:schemeClr val="dk1"/>
                </a:solidFill>
              </a:rPr>
              <a:t>dilakukan</a:t>
            </a:r>
            <a:r>
              <a:rPr lang="en-US" sz="1500" dirty="0">
                <a:solidFill>
                  <a:schemeClr val="dk1"/>
                </a:solidFill>
              </a:rPr>
              <a:t> </a:t>
            </a:r>
            <a:r>
              <a:rPr lang="en-US" sz="1500" dirty="0" err="1">
                <a:solidFill>
                  <a:schemeClr val="dk1"/>
                </a:solidFill>
              </a:rPr>
              <a:t>dengan</a:t>
            </a:r>
            <a:r>
              <a:rPr lang="en-US" sz="1500" dirty="0">
                <a:solidFill>
                  <a:schemeClr val="dk1"/>
                </a:solidFill>
              </a:rPr>
              <a:t>:</a:t>
            </a:r>
          </a:p>
          <a:p>
            <a:pPr lvl="1" indent="-323850">
              <a:buClr>
                <a:schemeClr val="dk1"/>
              </a:buClr>
              <a:buSzPts val="1500"/>
            </a:pPr>
            <a:r>
              <a:rPr lang="en-US" sz="1100" dirty="0">
                <a:solidFill>
                  <a:schemeClr val="dk1"/>
                </a:solidFill>
              </a:rPr>
              <a:t>Label encoding </a:t>
            </a:r>
            <a:r>
              <a:rPr lang="en-US" sz="1100" dirty="0" err="1">
                <a:solidFill>
                  <a:schemeClr val="dk1"/>
                </a:solidFill>
              </a:rPr>
              <a:t>untuk</a:t>
            </a:r>
            <a:r>
              <a:rPr lang="en-US" sz="1100" dirty="0">
                <a:solidFill>
                  <a:schemeClr val="dk1"/>
                </a:solidFill>
              </a:rPr>
              <a:t> </a:t>
            </a:r>
            <a:r>
              <a:rPr lang="en-US" sz="1100" dirty="0" err="1">
                <a:solidFill>
                  <a:schemeClr val="dk1"/>
                </a:solidFill>
              </a:rPr>
              <a:t>kolom</a:t>
            </a:r>
            <a:r>
              <a:rPr lang="en-US" sz="1100" dirty="0">
                <a:solidFill>
                  <a:schemeClr val="dk1"/>
                </a:solidFill>
              </a:rPr>
              <a:t> Gender dan Click on Ad</a:t>
            </a:r>
          </a:p>
          <a:p>
            <a:pPr lvl="1" indent="-323850">
              <a:buClr>
                <a:schemeClr val="dk1"/>
              </a:buClr>
              <a:buSzPts val="1500"/>
            </a:pPr>
            <a:r>
              <a:rPr lang="en-US" sz="1100" dirty="0">
                <a:solidFill>
                  <a:schemeClr val="dk1"/>
                </a:solidFill>
              </a:rPr>
              <a:t>One hot encoding </a:t>
            </a:r>
            <a:r>
              <a:rPr lang="en-US" sz="1100" dirty="0" err="1">
                <a:solidFill>
                  <a:schemeClr val="dk1"/>
                </a:solidFill>
              </a:rPr>
              <a:t>untuk</a:t>
            </a:r>
            <a:r>
              <a:rPr lang="en-US" sz="1100" dirty="0">
                <a:solidFill>
                  <a:schemeClr val="dk1"/>
                </a:solidFill>
              </a:rPr>
              <a:t> </a:t>
            </a:r>
            <a:r>
              <a:rPr lang="en-US" sz="1100" dirty="0" err="1">
                <a:solidFill>
                  <a:schemeClr val="dk1"/>
                </a:solidFill>
              </a:rPr>
              <a:t>kolom</a:t>
            </a:r>
            <a:r>
              <a:rPr lang="en-US" sz="1100" dirty="0">
                <a:solidFill>
                  <a:schemeClr val="dk1"/>
                </a:solidFill>
              </a:rPr>
              <a:t> province dan category</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85493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51342B68-E2FE-C86A-DAFF-B850CA7CAB56}"/>
              </a:ext>
            </a:extLst>
          </p:cNvPr>
          <p:cNvSpPr txBox="1"/>
          <p:nvPr/>
        </p:nvSpPr>
        <p:spPr>
          <a:xfrm>
            <a:off x="204716" y="2065202"/>
            <a:ext cx="4073857" cy="307777"/>
          </a:xfrm>
          <a:prstGeom prst="rect">
            <a:avLst/>
          </a:prstGeom>
          <a:noFill/>
        </p:spPr>
        <p:txBody>
          <a:bodyPr wrap="square" rtlCol="0">
            <a:spAutoFit/>
          </a:bodyPr>
          <a:lstStyle/>
          <a:p>
            <a:r>
              <a:rPr lang="en-US" b="1" dirty="0"/>
              <a:t>MODELING : LOGISTIC REGRESSION</a:t>
            </a:r>
            <a:endParaRPr lang="id-ID" b="1" dirty="0"/>
          </a:p>
        </p:txBody>
      </p:sp>
      <p:sp>
        <p:nvSpPr>
          <p:cNvPr id="7" name="TextBox 6">
            <a:extLst>
              <a:ext uri="{FF2B5EF4-FFF2-40B4-BE49-F238E27FC236}">
                <a16:creationId xmlns:a16="http://schemas.microsoft.com/office/drawing/2014/main" id="{EB7B21F5-9A09-FC24-8F19-560E038D9890}"/>
              </a:ext>
            </a:extLst>
          </p:cNvPr>
          <p:cNvSpPr txBox="1"/>
          <p:nvPr/>
        </p:nvSpPr>
        <p:spPr>
          <a:xfrm>
            <a:off x="968993" y="2429428"/>
            <a:ext cx="3971498" cy="307777"/>
          </a:xfrm>
          <a:prstGeom prst="rect">
            <a:avLst/>
          </a:prstGeom>
          <a:noFill/>
        </p:spPr>
        <p:txBody>
          <a:bodyPr wrap="square" rtlCol="0">
            <a:spAutoFit/>
          </a:bodyPr>
          <a:lstStyle/>
          <a:p>
            <a:pPr algn="ctr"/>
            <a:r>
              <a:rPr lang="en-US" dirty="0"/>
              <a:t>Without Standardization</a:t>
            </a:r>
            <a:endParaRPr lang="id-ID" dirty="0"/>
          </a:p>
        </p:txBody>
      </p:sp>
      <p:pic>
        <p:nvPicPr>
          <p:cNvPr id="9" name="Picture 8">
            <a:extLst>
              <a:ext uri="{FF2B5EF4-FFF2-40B4-BE49-F238E27FC236}">
                <a16:creationId xmlns:a16="http://schemas.microsoft.com/office/drawing/2014/main" id="{4342B90A-19C6-F907-8D1A-BA2F4B9AD881}"/>
              </a:ext>
            </a:extLst>
          </p:cNvPr>
          <p:cNvPicPr>
            <a:picLocks noChangeAspect="1"/>
          </p:cNvPicPr>
          <p:nvPr/>
        </p:nvPicPr>
        <p:blipFill>
          <a:blip r:embed="rId4"/>
          <a:stretch>
            <a:fillRect/>
          </a:stretch>
        </p:blipFill>
        <p:spPr>
          <a:xfrm>
            <a:off x="204716" y="1120945"/>
            <a:ext cx="6800992" cy="565403"/>
          </a:xfrm>
          <a:prstGeom prst="rect">
            <a:avLst/>
          </a:prstGeom>
        </p:spPr>
      </p:pic>
      <p:sp>
        <p:nvSpPr>
          <p:cNvPr id="10" name="TextBox 9">
            <a:extLst>
              <a:ext uri="{FF2B5EF4-FFF2-40B4-BE49-F238E27FC236}">
                <a16:creationId xmlns:a16="http://schemas.microsoft.com/office/drawing/2014/main" id="{2DA3B4AD-2B30-A8D9-C8CB-07B732D2DE35}"/>
              </a:ext>
            </a:extLst>
          </p:cNvPr>
          <p:cNvSpPr txBox="1"/>
          <p:nvPr/>
        </p:nvSpPr>
        <p:spPr>
          <a:xfrm>
            <a:off x="204716" y="723331"/>
            <a:ext cx="6800992" cy="307777"/>
          </a:xfrm>
          <a:prstGeom prst="rect">
            <a:avLst/>
          </a:prstGeom>
          <a:noFill/>
        </p:spPr>
        <p:txBody>
          <a:bodyPr wrap="square" rtlCol="0">
            <a:spAutoFit/>
          </a:bodyPr>
          <a:lstStyle/>
          <a:p>
            <a:r>
              <a:rPr lang="en-US" b="1" dirty="0"/>
              <a:t>SPLITTING DATA (30% data test)</a:t>
            </a:r>
            <a:endParaRPr lang="id-ID" b="1" dirty="0"/>
          </a:p>
        </p:txBody>
      </p:sp>
      <p:sp>
        <p:nvSpPr>
          <p:cNvPr id="14" name="TextBox 13">
            <a:extLst>
              <a:ext uri="{FF2B5EF4-FFF2-40B4-BE49-F238E27FC236}">
                <a16:creationId xmlns:a16="http://schemas.microsoft.com/office/drawing/2014/main" id="{14787133-BA05-A65B-2BB0-B909DD64112D}"/>
              </a:ext>
            </a:extLst>
          </p:cNvPr>
          <p:cNvSpPr txBox="1"/>
          <p:nvPr/>
        </p:nvSpPr>
        <p:spPr>
          <a:xfrm>
            <a:off x="3502927" y="2429428"/>
            <a:ext cx="3971498" cy="307777"/>
          </a:xfrm>
          <a:prstGeom prst="rect">
            <a:avLst/>
          </a:prstGeom>
          <a:noFill/>
        </p:spPr>
        <p:txBody>
          <a:bodyPr wrap="square" rtlCol="0">
            <a:spAutoFit/>
          </a:bodyPr>
          <a:lstStyle/>
          <a:p>
            <a:pPr algn="ctr"/>
            <a:r>
              <a:rPr lang="en-US" dirty="0"/>
              <a:t>With Standardization</a:t>
            </a:r>
            <a:endParaRPr lang="id-ID" dirty="0"/>
          </a:p>
        </p:txBody>
      </p:sp>
      <p:pic>
        <p:nvPicPr>
          <p:cNvPr id="12" name="Picture 11">
            <a:extLst>
              <a:ext uri="{FF2B5EF4-FFF2-40B4-BE49-F238E27FC236}">
                <a16:creationId xmlns:a16="http://schemas.microsoft.com/office/drawing/2014/main" id="{9C5DD26E-5968-95E1-7D27-FAA51E5C221F}"/>
              </a:ext>
            </a:extLst>
          </p:cNvPr>
          <p:cNvPicPr>
            <a:picLocks noChangeAspect="1"/>
          </p:cNvPicPr>
          <p:nvPr/>
        </p:nvPicPr>
        <p:blipFill>
          <a:blip r:embed="rId5"/>
          <a:stretch>
            <a:fillRect/>
          </a:stretch>
        </p:blipFill>
        <p:spPr>
          <a:xfrm>
            <a:off x="2160611" y="2770522"/>
            <a:ext cx="1485900" cy="1181100"/>
          </a:xfrm>
          <a:prstGeom prst="rect">
            <a:avLst/>
          </a:prstGeom>
        </p:spPr>
      </p:pic>
      <p:pic>
        <p:nvPicPr>
          <p:cNvPr id="15" name="Picture 14">
            <a:extLst>
              <a:ext uri="{FF2B5EF4-FFF2-40B4-BE49-F238E27FC236}">
                <a16:creationId xmlns:a16="http://schemas.microsoft.com/office/drawing/2014/main" id="{D928B4A8-AC2C-684B-9FBE-E68D7CCBAAFE}"/>
              </a:ext>
            </a:extLst>
          </p:cNvPr>
          <p:cNvPicPr>
            <a:picLocks noChangeAspect="1"/>
          </p:cNvPicPr>
          <p:nvPr/>
        </p:nvPicPr>
        <p:blipFill>
          <a:blip r:embed="rId6"/>
          <a:stretch>
            <a:fillRect/>
          </a:stretch>
        </p:blipFill>
        <p:spPr>
          <a:xfrm>
            <a:off x="4781832" y="2770522"/>
            <a:ext cx="1485900" cy="1190625"/>
          </a:xfrm>
          <a:prstGeom prst="rect">
            <a:avLst/>
          </a:prstGeom>
        </p:spPr>
      </p:pic>
      <p:cxnSp>
        <p:nvCxnSpPr>
          <p:cNvPr id="17" name="Straight Connector 16">
            <a:extLst>
              <a:ext uri="{FF2B5EF4-FFF2-40B4-BE49-F238E27FC236}">
                <a16:creationId xmlns:a16="http://schemas.microsoft.com/office/drawing/2014/main" id="{67ED7CAB-4EC5-2E28-DD43-3894763DA4AA}"/>
              </a:ext>
            </a:extLst>
          </p:cNvPr>
          <p:cNvCxnSpPr/>
          <p:nvPr/>
        </p:nvCxnSpPr>
        <p:spPr>
          <a:xfrm>
            <a:off x="4278573" y="2467810"/>
            <a:ext cx="0" cy="24818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6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E27B-22A8-AA81-39BF-5522BFBDDBFD}"/>
              </a:ext>
            </a:extLst>
          </p:cNvPr>
          <p:cNvSpPr>
            <a:spLocks noGrp="1"/>
          </p:cNvSpPr>
          <p:nvPr>
            <p:ph type="title"/>
          </p:nvPr>
        </p:nvSpPr>
        <p:spPr>
          <a:xfrm>
            <a:off x="428199" y="560375"/>
            <a:ext cx="3429000" cy="572700"/>
          </a:xfrm>
        </p:spPr>
        <p:txBody>
          <a:bodyPr/>
          <a:lstStyle/>
          <a:p>
            <a:r>
              <a:rPr lang="en-US" dirty="0">
                <a:solidFill>
                  <a:schemeClr val="tx1"/>
                </a:solidFill>
              </a:rPr>
              <a:t>Confusion matrix</a:t>
            </a:r>
            <a:endParaRPr lang="id-ID" dirty="0">
              <a:solidFill>
                <a:schemeClr val="tx1"/>
              </a:solidFill>
            </a:endParaRPr>
          </a:p>
        </p:txBody>
      </p:sp>
      <p:sp>
        <p:nvSpPr>
          <p:cNvPr id="4" name="Google Shape;54;p13">
            <a:extLst>
              <a:ext uri="{FF2B5EF4-FFF2-40B4-BE49-F238E27FC236}">
                <a16:creationId xmlns:a16="http://schemas.microsoft.com/office/drawing/2014/main" id="{554EE930-F48E-C68C-F03C-27228A106258}"/>
              </a:ext>
            </a:extLst>
          </p:cNvPr>
          <p:cNvSpPr txBox="1">
            <a:spLocks/>
          </p:cNvSpPr>
          <p:nvPr/>
        </p:nvSpPr>
        <p:spPr>
          <a:xfrm>
            <a:off x="0" y="3717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id-ID" sz="1798" b="1">
                <a:latin typeface="Roboto"/>
                <a:ea typeface="Roboto"/>
                <a:cs typeface="Roboto"/>
                <a:sym typeface="Roboto"/>
              </a:rPr>
              <a:t>Data Modeling</a:t>
            </a:r>
            <a:endParaRPr lang="id-ID" sz="1798" dirty="0">
              <a:latin typeface="Roboto"/>
              <a:ea typeface="Roboto"/>
              <a:cs typeface="Roboto"/>
              <a:sym typeface="Roboto"/>
            </a:endParaRPr>
          </a:p>
        </p:txBody>
      </p:sp>
      <p:pic>
        <p:nvPicPr>
          <p:cNvPr id="6" name="Picture 5">
            <a:extLst>
              <a:ext uri="{FF2B5EF4-FFF2-40B4-BE49-F238E27FC236}">
                <a16:creationId xmlns:a16="http://schemas.microsoft.com/office/drawing/2014/main" id="{F529AD83-14E0-C336-4C46-F4F6DF292966}"/>
              </a:ext>
            </a:extLst>
          </p:cNvPr>
          <p:cNvPicPr>
            <a:picLocks noChangeAspect="1"/>
          </p:cNvPicPr>
          <p:nvPr/>
        </p:nvPicPr>
        <p:blipFill>
          <a:blip r:embed="rId2"/>
          <a:stretch>
            <a:fillRect/>
          </a:stretch>
        </p:blipFill>
        <p:spPr>
          <a:xfrm>
            <a:off x="428199" y="1222991"/>
            <a:ext cx="3429000" cy="2886075"/>
          </a:xfrm>
          <a:prstGeom prst="rect">
            <a:avLst/>
          </a:prstGeom>
        </p:spPr>
      </p:pic>
      <p:cxnSp>
        <p:nvCxnSpPr>
          <p:cNvPr id="10" name="Straight Connector 9">
            <a:extLst>
              <a:ext uri="{FF2B5EF4-FFF2-40B4-BE49-F238E27FC236}">
                <a16:creationId xmlns:a16="http://schemas.microsoft.com/office/drawing/2014/main" id="{425C3674-E095-5D67-3DB5-5263719390CB}"/>
              </a:ext>
            </a:extLst>
          </p:cNvPr>
          <p:cNvCxnSpPr/>
          <p:nvPr/>
        </p:nvCxnSpPr>
        <p:spPr>
          <a:xfrm>
            <a:off x="4572000" y="641445"/>
            <a:ext cx="0" cy="43331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241082B-2BE2-25EB-8997-10AA2168162F}"/>
              </a:ext>
            </a:extLst>
          </p:cNvPr>
          <p:cNvSpPr txBox="1">
            <a:spLocks/>
          </p:cNvSpPr>
          <p:nvPr/>
        </p:nvSpPr>
        <p:spPr>
          <a:xfrm>
            <a:off x="4572000" y="560375"/>
            <a:ext cx="4572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dirty="0">
                <a:solidFill>
                  <a:schemeClr val="tx1"/>
                </a:solidFill>
              </a:rPr>
              <a:t>Feature Important</a:t>
            </a:r>
            <a:endParaRPr lang="id-ID" dirty="0">
              <a:solidFill>
                <a:schemeClr val="tx1"/>
              </a:solidFill>
            </a:endParaRPr>
          </a:p>
        </p:txBody>
      </p:sp>
      <p:pic>
        <p:nvPicPr>
          <p:cNvPr id="12" name="Picture 11">
            <a:extLst>
              <a:ext uri="{FF2B5EF4-FFF2-40B4-BE49-F238E27FC236}">
                <a16:creationId xmlns:a16="http://schemas.microsoft.com/office/drawing/2014/main" id="{81747266-B49B-31B6-82B6-3CB3A6AD7F2D}"/>
              </a:ext>
            </a:extLst>
          </p:cNvPr>
          <p:cNvPicPr>
            <a:picLocks noChangeAspect="1"/>
          </p:cNvPicPr>
          <p:nvPr/>
        </p:nvPicPr>
        <p:blipFill>
          <a:blip r:embed="rId3"/>
          <a:stretch>
            <a:fillRect/>
          </a:stretch>
        </p:blipFill>
        <p:spPr>
          <a:xfrm>
            <a:off x="5442309" y="1222991"/>
            <a:ext cx="2831382" cy="3171652"/>
          </a:xfrm>
          <a:prstGeom prst="rect">
            <a:avLst/>
          </a:prstGeom>
        </p:spPr>
      </p:pic>
    </p:spTree>
    <p:extLst>
      <p:ext uri="{BB962C8B-B14F-4D97-AF65-F5344CB8AC3E}">
        <p14:creationId xmlns:p14="http://schemas.microsoft.com/office/powerpoint/2010/main" val="229267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81774BA5-46D8-B877-C762-E428E3A35065}"/>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Recommendation &amp; Simulation</a:t>
            </a:r>
            <a:endParaRPr sz="1798" dirty="0">
              <a:solidFill>
                <a:schemeClr val="lt1"/>
              </a:solidFill>
              <a:latin typeface="Roboto"/>
              <a:ea typeface="Roboto"/>
              <a:cs typeface="Roboto"/>
              <a:sym typeface="Roboto"/>
            </a:endParaRPr>
          </a:p>
        </p:txBody>
      </p:sp>
      <p:sp>
        <p:nvSpPr>
          <p:cNvPr id="5" name="Google Shape;55;p13">
            <a:extLst>
              <a:ext uri="{FF2B5EF4-FFF2-40B4-BE49-F238E27FC236}">
                <a16:creationId xmlns:a16="http://schemas.microsoft.com/office/drawing/2014/main" id="{EC0DEDF7-773A-476B-EBAC-F011D0A223C3}"/>
              </a:ext>
            </a:extLst>
          </p:cNvPr>
          <p:cNvSpPr txBox="1">
            <a:spLocks noGrp="1"/>
          </p:cNvSpPr>
          <p:nvPr>
            <p:ph type="body" idx="1"/>
          </p:nvPr>
        </p:nvSpPr>
        <p:spPr>
          <a:xfrm>
            <a:off x="4683458" y="635570"/>
            <a:ext cx="3860042" cy="4455836"/>
          </a:xfrm>
          <a:prstGeom prst="rect">
            <a:avLst/>
          </a:prstGeom>
        </p:spPr>
        <p:txBody>
          <a:bodyPr spcFirstLastPara="1" vert="horz" wrap="square" lIns="121900" tIns="121900" rIns="121900" bIns="121900" rtlCol="0" anchor="t" anchorCtr="0">
            <a:normAutofit/>
          </a:bodyPr>
          <a:lstStyle/>
          <a:p>
            <a:pPr marL="231775" indent="-231775" algn="just">
              <a:buClr>
                <a:schemeClr val="dk1"/>
              </a:buClr>
              <a:buSzPts val="1500"/>
            </a:pPr>
            <a:r>
              <a:rPr lang="en-US" sz="1400" dirty="0" err="1">
                <a:solidFill>
                  <a:schemeClr val="dk1"/>
                </a:solidFill>
              </a:rPr>
              <a:t>Dengan</a:t>
            </a:r>
            <a:r>
              <a:rPr lang="en-US" sz="1400" dirty="0">
                <a:solidFill>
                  <a:schemeClr val="dk1"/>
                </a:solidFill>
              </a:rPr>
              <a:t> </a:t>
            </a:r>
            <a:r>
              <a:rPr lang="en-US" sz="1400" dirty="0" err="1">
                <a:solidFill>
                  <a:schemeClr val="dk1"/>
                </a:solidFill>
              </a:rPr>
              <a:t>menggunakan</a:t>
            </a:r>
            <a:r>
              <a:rPr lang="en-US" sz="1400" dirty="0">
                <a:solidFill>
                  <a:schemeClr val="dk1"/>
                </a:solidFill>
              </a:rPr>
              <a:t> machine learning, </a:t>
            </a:r>
            <a:r>
              <a:rPr lang="en-US" sz="1400" dirty="0" err="1">
                <a:solidFill>
                  <a:schemeClr val="dk1"/>
                </a:solidFill>
              </a:rPr>
              <a:t>dapat</a:t>
            </a:r>
            <a:r>
              <a:rPr lang="en-US" sz="1400" dirty="0">
                <a:solidFill>
                  <a:schemeClr val="dk1"/>
                </a:solidFill>
              </a:rPr>
              <a:t> </a:t>
            </a:r>
            <a:r>
              <a:rPr lang="en-US" sz="1400" dirty="0" err="1">
                <a:solidFill>
                  <a:schemeClr val="dk1"/>
                </a:solidFill>
              </a:rPr>
              <a:t>dilihat</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dua</a:t>
            </a:r>
            <a:r>
              <a:rPr lang="en-US" sz="1400" dirty="0">
                <a:solidFill>
                  <a:schemeClr val="dk1"/>
                </a:solidFill>
              </a:rPr>
              <a:t> feature yang paling </a:t>
            </a:r>
            <a:r>
              <a:rPr lang="en-US" sz="1400" dirty="0" err="1">
                <a:solidFill>
                  <a:schemeClr val="dk1"/>
                </a:solidFill>
              </a:rPr>
              <a:t>berpengaruh</a:t>
            </a:r>
            <a:r>
              <a:rPr lang="en-US" sz="1400" dirty="0">
                <a:solidFill>
                  <a:schemeClr val="dk1"/>
                </a:solidFill>
              </a:rPr>
              <a:t> </a:t>
            </a:r>
            <a:r>
              <a:rPr lang="en-US" sz="1400" dirty="0" err="1">
                <a:solidFill>
                  <a:schemeClr val="dk1"/>
                </a:solidFill>
              </a:rPr>
              <a:t>adalah</a:t>
            </a:r>
            <a:r>
              <a:rPr lang="en-US" sz="1400" dirty="0">
                <a:solidFill>
                  <a:schemeClr val="dk1"/>
                </a:solidFill>
              </a:rPr>
              <a:t> </a:t>
            </a:r>
            <a:r>
              <a:rPr lang="en-US" sz="1400" dirty="0" err="1">
                <a:solidFill>
                  <a:schemeClr val="dk1"/>
                </a:solidFill>
              </a:rPr>
              <a:t>Ddaily</a:t>
            </a:r>
            <a:r>
              <a:rPr lang="en-US" sz="1400" dirty="0">
                <a:solidFill>
                  <a:schemeClr val="dk1"/>
                </a:solidFill>
              </a:rPr>
              <a:t> Internet Usage dan Daily Time Spent on Site</a:t>
            </a:r>
          </a:p>
          <a:p>
            <a:pPr marL="231775" indent="-231775" algn="just">
              <a:buClr>
                <a:schemeClr val="dk1"/>
              </a:buClr>
              <a:buSzPts val="1500"/>
            </a:pPr>
            <a:r>
              <a:rPr lang="en-US" sz="1400" dirty="0" err="1">
                <a:solidFill>
                  <a:schemeClr val="dk1"/>
                </a:solidFill>
              </a:rPr>
              <a:t>Berdasarkan</a:t>
            </a:r>
            <a:r>
              <a:rPr lang="en-US" sz="1400" dirty="0">
                <a:solidFill>
                  <a:schemeClr val="dk1"/>
                </a:solidFill>
              </a:rPr>
              <a:t> EDA </a:t>
            </a:r>
            <a:r>
              <a:rPr lang="en-US" sz="1400" dirty="0" err="1">
                <a:solidFill>
                  <a:schemeClr val="dk1"/>
                </a:solidFill>
              </a:rPr>
              <a:t>dengan</a:t>
            </a:r>
            <a:r>
              <a:rPr lang="en-US" sz="1400" dirty="0">
                <a:solidFill>
                  <a:schemeClr val="dk1"/>
                </a:solidFill>
              </a:rPr>
              <a:t> heatmap, </a:t>
            </a:r>
            <a:r>
              <a:rPr lang="en-US" sz="1400" dirty="0" err="1">
                <a:solidFill>
                  <a:schemeClr val="dk1"/>
                </a:solidFill>
              </a:rPr>
              <a:t>kedua</a:t>
            </a:r>
            <a:r>
              <a:rPr lang="en-US" sz="1400" dirty="0">
                <a:solidFill>
                  <a:schemeClr val="dk1"/>
                </a:solidFill>
              </a:rPr>
              <a:t> feature di </a:t>
            </a:r>
            <a:r>
              <a:rPr lang="en-US" sz="1400" dirty="0" err="1">
                <a:solidFill>
                  <a:schemeClr val="dk1"/>
                </a:solidFill>
              </a:rPr>
              <a:t>atas</a:t>
            </a:r>
            <a:r>
              <a:rPr lang="en-US" sz="1400" dirty="0">
                <a:solidFill>
                  <a:schemeClr val="dk1"/>
                </a:solidFill>
              </a:rPr>
              <a:t> </a:t>
            </a:r>
            <a:r>
              <a:rPr lang="en-US" sz="1400" dirty="0" err="1">
                <a:solidFill>
                  <a:schemeClr val="dk1"/>
                </a:solidFill>
              </a:rPr>
              <a:t>memiliki</a:t>
            </a:r>
            <a:r>
              <a:rPr lang="en-US" sz="1400" dirty="0">
                <a:solidFill>
                  <a:schemeClr val="dk1"/>
                </a:solidFill>
              </a:rPr>
              <a:t> </a:t>
            </a:r>
            <a:r>
              <a:rPr lang="en-US" sz="1400" dirty="0" err="1">
                <a:solidFill>
                  <a:schemeClr val="dk1"/>
                </a:solidFill>
              </a:rPr>
              <a:t>korelasi</a:t>
            </a:r>
            <a:r>
              <a:rPr lang="en-US" sz="1400" dirty="0">
                <a:solidFill>
                  <a:schemeClr val="dk1"/>
                </a:solidFill>
              </a:rPr>
              <a:t> negative </a:t>
            </a:r>
            <a:r>
              <a:rPr lang="en-US" sz="1400" dirty="0" err="1">
                <a:solidFill>
                  <a:schemeClr val="dk1"/>
                </a:solidFill>
              </a:rPr>
              <a:t>terhadap</a:t>
            </a:r>
            <a:r>
              <a:rPr lang="en-US" sz="1400" dirty="0">
                <a:solidFill>
                  <a:schemeClr val="dk1"/>
                </a:solidFill>
              </a:rPr>
              <a:t> target</a:t>
            </a:r>
          </a:p>
          <a:p>
            <a:pPr marL="0" indent="0" algn="just">
              <a:buClr>
                <a:schemeClr val="dk1"/>
              </a:buClr>
              <a:buSzPts val="1500"/>
              <a:buNone/>
            </a:pPr>
            <a:endParaRPr lang="en-US" sz="1400" dirty="0">
              <a:solidFill>
                <a:schemeClr val="dk1"/>
              </a:solidFill>
            </a:endParaRPr>
          </a:p>
          <a:p>
            <a:pPr marL="0" indent="0" algn="just">
              <a:buClr>
                <a:schemeClr val="dk1"/>
              </a:buClr>
              <a:buSzPts val="1500"/>
              <a:buNone/>
            </a:pPr>
            <a:r>
              <a:rPr lang="en-US" sz="1400" dirty="0">
                <a:solidFill>
                  <a:schemeClr val="dk1"/>
                </a:solidFill>
              </a:rPr>
              <a:t>Strategi :</a:t>
            </a:r>
          </a:p>
          <a:p>
            <a:pPr marL="231775" indent="-231775" algn="just">
              <a:buClr>
                <a:schemeClr val="dk1"/>
              </a:buClr>
              <a:buSzPts val="1500"/>
            </a:pPr>
            <a:r>
              <a:rPr lang="en-US" sz="1400" dirty="0" err="1">
                <a:solidFill>
                  <a:schemeClr val="dk1"/>
                </a:solidFill>
              </a:rPr>
              <a:t>Maka</a:t>
            </a:r>
            <a:r>
              <a:rPr lang="en-US" sz="1400" dirty="0">
                <a:solidFill>
                  <a:schemeClr val="dk1"/>
                </a:solidFill>
              </a:rPr>
              <a:t> salah </a:t>
            </a:r>
            <a:r>
              <a:rPr lang="en-US" sz="1400" dirty="0" err="1">
                <a:solidFill>
                  <a:schemeClr val="dk1"/>
                </a:solidFill>
              </a:rPr>
              <a:t>satu</a:t>
            </a:r>
            <a:r>
              <a:rPr lang="en-US" sz="1400" dirty="0">
                <a:solidFill>
                  <a:schemeClr val="dk1"/>
                </a:solidFill>
              </a:rPr>
              <a:t> strategi yang </a:t>
            </a:r>
            <a:r>
              <a:rPr lang="en-US" sz="1400" dirty="0" err="1">
                <a:solidFill>
                  <a:schemeClr val="dk1"/>
                </a:solidFill>
              </a:rPr>
              <a:t>dapat</a:t>
            </a:r>
            <a:r>
              <a:rPr lang="en-US" sz="1400" dirty="0">
                <a:solidFill>
                  <a:schemeClr val="dk1"/>
                </a:solidFill>
              </a:rPr>
              <a:t> </a:t>
            </a:r>
            <a:r>
              <a:rPr lang="en-US" sz="1400" dirty="0" err="1">
                <a:solidFill>
                  <a:schemeClr val="dk1"/>
                </a:solidFill>
              </a:rPr>
              <a:t>diterapkan</a:t>
            </a:r>
            <a:r>
              <a:rPr lang="en-US" sz="1400" dirty="0">
                <a:solidFill>
                  <a:schemeClr val="dk1"/>
                </a:solidFill>
              </a:rPr>
              <a:t> </a:t>
            </a:r>
            <a:r>
              <a:rPr lang="en-US" sz="1400" dirty="0" err="1">
                <a:solidFill>
                  <a:schemeClr val="dk1"/>
                </a:solidFill>
              </a:rPr>
              <a:t>adalah</a:t>
            </a:r>
            <a:r>
              <a:rPr lang="en-US" sz="1400" dirty="0">
                <a:solidFill>
                  <a:schemeClr val="dk1"/>
                </a:solidFill>
              </a:rPr>
              <a:t> </a:t>
            </a:r>
            <a:r>
              <a:rPr lang="en-US" sz="1400" dirty="0" err="1">
                <a:solidFill>
                  <a:schemeClr val="dk1"/>
                </a:solidFill>
              </a:rPr>
              <a:t>iklan</a:t>
            </a:r>
            <a:r>
              <a:rPr lang="en-US" sz="1400" dirty="0">
                <a:solidFill>
                  <a:schemeClr val="dk1"/>
                </a:solidFill>
              </a:rPr>
              <a:t>/ads </a:t>
            </a:r>
            <a:r>
              <a:rPr lang="en-US" sz="1400" dirty="0" err="1">
                <a:solidFill>
                  <a:schemeClr val="dk1"/>
                </a:solidFill>
              </a:rPr>
              <a:t>ditampilkan</a:t>
            </a:r>
            <a:r>
              <a:rPr lang="en-US" sz="1400" dirty="0">
                <a:solidFill>
                  <a:schemeClr val="dk1"/>
                </a:solidFill>
              </a:rPr>
              <a:t> </a:t>
            </a:r>
            <a:r>
              <a:rPr lang="en-US" sz="1400" dirty="0" err="1">
                <a:solidFill>
                  <a:schemeClr val="dk1"/>
                </a:solidFill>
              </a:rPr>
              <a:t>secara</a:t>
            </a:r>
            <a:r>
              <a:rPr lang="en-US" sz="1400" dirty="0">
                <a:solidFill>
                  <a:schemeClr val="dk1"/>
                </a:solidFill>
              </a:rPr>
              <a:t> </a:t>
            </a:r>
            <a:r>
              <a:rPr lang="en-US" sz="1400" dirty="0" err="1">
                <a:solidFill>
                  <a:schemeClr val="dk1"/>
                </a:solidFill>
              </a:rPr>
              <a:t>singkat</a:t>
            </a:r>
            <a:r>
              <a:rPr lang="en-US" sz="1400" dirty="0">
                <a:solidFill>
                  <a:schemeClr val="dk1"/>
                </a:solidFill>
              </a:rPr>
              <a:t> </a:t>
            </a:r>
            <a:r>
              <a:rPr lang="en-US" sz="1400" dirty="0" err="1">
                <a:solidFill>
                  <a:schemeClr val="dk1"/>
                </a:solidFill>
              </a:rPr>
              <a:t>sebagai</a:t>
            </a:r>
            <a:r>
              <a:rPr lang="en-US" sz="1400" dirty="0">
                <a:solidFill>
                  <a:schemeClr val="dk1"/>
                </a:solidFill>
              </a:rPr>
              <a:t> built-in ads</a:t>
            </a:r>
          </a:p>
        </p:txBody>
      </p:sp>
      <p:pic>
        <p:nvPicPr>
          <p:cNvPr id="6" name="Picture 5">
            <a:extLst>
              <a:ext uri="{FF2B5EF4-FFF2-40B4-BE49-F238E27FC236}">
                <a16:creationId xmlns:a16="http://schemas.microsoft.com/office/drawing/2014/main" id="{895FF41F-FED9-5D67-57EF-635BD4B54236}"/>
              </a:ext>
            </a:extLst>
          </p:cNvPr>
          <p:cNvPicPr>
            <a:picLocks noChangeAspect="1"/>
          </p:cNvPicPr>
          <p:nvPr/>
        </p:nvPicPr>
        <p:blipFill>
          <a:blip r:embed="rId2"/>
          <a:stretch>
            <a:fillRect/>
          </a:stretch>
        </p:blipFill>
        <p:spPr>
          <a:xfrm>
            <a:off x="232540" y="635570"/>
            <a:ext cx="3977794" cy="4455837"/>
          </a:xfrm>
          <a:prstGeom prst="rect">
            <a:avLst/>
          </a:prstGeom>
        </p:spPr>
      </p:pic>
      <p:sp>
        <p:nvSpPr>
          <p:cNvPr id="7" name="Google Shape;56;p13">
            <a:extLst>
              <a:ext uri="{FF2B5EF4-FFF2-40B4-BE49-F238E27FC236}">
                <a16:creationId xmlns:a16="http://schemas.microsoft.com/office/drawing/2014/main" id="{1ACEEA25-6F97-1D25-9A0E-9EB335D2934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89188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ADE52B68-90BB-DEBB-621C-E0D3006E2B4A}"/>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Recommendation &amp; Simulation</a:t>
            </a:r>
            <a:endParaRPr sz="1798" dirty="0">
              <a:solidFill>
                <a:schemeClr val="lt1"/>
              </a:solidFill>
              <a:latin typeface="Roboto"/>
              <a:ea typeface="Roboto"/>
              <a:cs typeface="Roboto"/>
              <a:sym typeface="Roboto"/>
            </a:endParaRPr>
          </a:p>
        </p:txBody>
      </p:sp>
      <p:pic>
        <p:nvPicPr>
          <p:cNvPr id="7" name="Picture 6">
            <a:extLst>
              <a:ext uri="{FF2B5EF4-FFF2-40B4-BE49-F238E27FC236}">
                <a16:creationId xmlns:a16="http://schemas.microsoft.com/office/drawing/2014/main" id="{4C8EBC16-5972-0D16-74EB-C71F988D6045}"/>
              </a:ext>
            </a:extLst>
          </p:cNvPr>
          <p:cNvPicPr>
            <a:picLocks noChangeAspect="1"/>
          </p:cNvPicPr>
          <p:nvPr/>
        </p:nvPicPr>
        <p:blipFill rotWithShape="1">
          <a:blip r:embed="rId2"/>
          <a:srcRect l="2040" t="2505" r="3035" b="3391"/>
          <a:stretch/>
        </p:blipFill>
        <p:spPr>
          <a:xfrm>
            <a:off x="457200" y="859810"/>
            <a:ext cx="3254992" cy="2715904"/>
          </a:xfrm>
          <a:prstGeom prst="rect">
            <a:avLst/>
          </a:prstGeom>
        </p:spPr>
      </p:pic>
      <p:sp>
        <p:nvSpPr>
          <p:cNvPr id="8" name="Rectangle 7">
            <a:extLst>
              <a:ext uri="{FF2B5EF4-FFF2-40B4-BE49-F238E27FC236}">
                <a16:creationId xmlns:a16="http://schemas.microsoft.com/office/drawing/2014/main" id="{8C813D28-3E27-74D0-0870-9EE7CA034B47}"/>
              </a:ext>
            </a:extLst>
          </p:cNvPr>
          <p:cNvSpPr/>
          <p:nvPr/>
        </p:nvSpPr>
        <p:spPr>
          <a:xfrm>
            <a:off x="1910687" y="784746"/>
            <a:ext cx="1228297" cy="2524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6EAF91FD-D96B-B5BD-5532-A377ABC53622}"/>
              </a:ext>
            </a:extLst>
          </p:cNvPr>
          <p:cNvSpPr txBox="1"/>
          <p:nvPr/>
        </p:nvSpPr>
        <p:spPr>
          <a:xfrm>
            <a:off x="3985146" y="634622"/>
            <a:ext cx="4701654" cy="4185761"/>
          </a:xfrm>
          <a:prstGeom prst="rect">
            <a:avLst/>
          </a:prstGeom>
          <a:noFill/>
        </p:spPr>
        <p:txBody>
          <a:bodyPr wrap="square" rtlCol="0">
            <a:spAutoFit/>
          </a:bodyPr>
          <a:lstStyle/>
          <a:p>
            <a:pPr marL="169863" indent="-169863">
              <a:buFont typeface="Arial" panose="020B0604020202020204" pitchFamily="34" charset="0"/>
              <a:buChar char="•"/>
            </a:pPr>
            <a:r>
              <a:rPr lang="en-US" dirty="0"/>
              <a:t>Dari 300 </a:t>
            </a:r>
            <a:r>
              <a:rPr lang="en-US" dirty="0" err="1"/>
              <a:t>sampel</a:t>
            </a:r>
            <a:r>
              <a:rPr lang="en-US" dirty="0"/>
              <a:t>, </a:t>
            </a:r>
            <a:r>
              <a:rPr lang="en-US" dirty="0" err="1"/>
              <a:t>dengan</a:t>
            </a:r>
            <a:r>
              <a:rPr lang="en-US" dirty="0"/>
              <a:t> conversion rate 50%, </a:t>
            </a:r>
            <a:r>
              <a:rPr lang="en-US" dirty="0" err="1"/>
              <a:t>maka</a:t>
            </a:r>
            <a:r>
              <a:rPr lang="en-US" dirty="0"/>
              <a:t> ads yang </a:t>
            </a:r>
            <a:r>
              <a:rPr lang="en-US" dirty="0" err="1"/>
              <a:t>dilakukan</a:t>
            </a:r>
            <a:r>
              <a:rPr lang="en-US" dirty="0"/>
              <a:t> </a:t>
            </a:r>
            <a:r>
              <a:rPr lang="en-US" dirty="0" err="1"/>
              <a:t>diterima</a:t>
            </a:r>
            <a:r>
              <a:rPr lang="en-US" dirty="0"/>
              <a:t> oleh 150 orang.</a:t>
            </a:r>
          </a:p>
          <a:p>
            <a:pPr marL="169863" indent="-169863">
              <a:buFont typeface="Arial" panose="020B0604020202020204" pitchFamily="34" charset="0"/>
              <a:buChar char="•"/>
            </a:pPr>
            <a:r>
              <a:rPr lang="en-US" dirty="0" err="1"/>
              <a:t>Apabila</a:t>
            </a:r>
            <a:r>
              <a:rPr lang="en-US" dirty="0"/>
              <a:t> </a:t>
            </a:r>
            <a:r>
              <a:rPr lang="en-US" dirty="0" err="1"/>
              <a:t>perusahaan</a:t>
            </a:r>
            <a:r>
              <a:rPr lang="en-US" dirty="0"/>
              <a:t> </a:t>
            </a:r>
            <a:r>
              <a:rPr lang="en-US" dirty="0" err="1"/>
              <a:t>mengeluarkan</a:t>
            </a:r>
            <a:r>
              <a:rPr lang="en-US" dirty="0"/>
              <a:t> cost </a:t>
            </a:r>
            <a:r>
              <a:rPr lang="en-US" dirty="0" err="1"/>
              <a:t>sebesar</a:t>
            </a:r>
            <a:r>
              <a:rPr lang="en-US" dirty="0"/>
              <a:t> Rp10.000 per ads, </a:t>
            </a:r>
            <a:r>
              <a:rPr lang="en-US" dirty="0" err="1"/>
              <a:t>maka</a:t>
            </a:r>
            <a:r>
              <a:rPr lang="en-US" dirty="0"/>
              <a:t> total </a:t>
            </a:r>
            <a:r>
              <a:rPr lang="en-US" dirty="0" err="1"/>
              <a:t>biaya</a:t>
            </a:r>
            <a:r>
              <a:rPr lang="en-US" dirty="0"/>
              <a:t> yang </a:t>
            </a:r>
            <a:r>
              <a:rPr lang="en-US" dirty="0" err="1"/>
              <a:t>dikeluarkan</a:t>
            </a:r>
            <a:r>
              <a:rPr lang="en-US" dirty="0"/>
              <a:t> </a:t>
            </a:r>
            <a:r>
              <a:rPr lang="en-US" dirty="0" err="1"/>
              <a:t>adalah</a:t>
            </a:r>
            <a:r>
              <a:rPr lang="en-US" dirty="0"/>
              <a:t> 300 x Rp10.000 = Rp3.000.000</a:t>
            </a:r>
          </a:p>
          <a:p>
            <a:pPr marL="169863" indent="-169863">
              <a:buFont typeface="Arial" panose="020B0604020202020204" pitchFamily="34" charset="0"/>
              <a:buChar char="•"/>
            </a:pPr>
            <a:r>
              <a:rPr lang="en-US" dirty="0" err="1"/>
              <a:t>Bila</a:t>
            </a:r>
            <a:r>
              <a:rPr lang="en-US" dirty="0"/>
              <a:t> </a:t>
            </a:r>
            <a:r>
              <a:rPr lang="en-US" dirty="0" err="1"/>
              <a:t>diasumsikan</a:t>
            </a:r>
            <a:r>
              <a:rPr lang="en-US" dirty="0"/>
              <a:t> </a:t>
            </a:r>
            <a:r>
              <a:rPr lang="en-US" dirty="0" err="1"/>
              <a:t>dari</a:t>
            </a:r>
            <a:r>
              <a:rPr lang="en-US" dirty="0"/>
              <a:t> customer yang convert </a:t>
            </a:r>
            <a:r>
              <a:rPr lang="en-US" dirty="0" err="1"/>
              <a:t>didapat</a:t>
            </a:r>
            <a:r>
              <a:rPr lang="en-US" dirty="0"/>
              <a:t> Rp15.000, </a:t>
            </a:r>
            <a:r>
              <a:rPr lang="en-US" dirty="0" err="1"/>
              <a:t>maka</a:t>
            </a:r>
            <a:r>
              <a:rPr lang="en-US" dirty="0"/>
              <a:t> revenue </a:t>
            </a:r>
            <a:r>
              <a:rPr lang="en-US" dirty="0" err="1"/>
              <a:t>perusahaan</a:t>
            </a:r>
            <a:r>
              <a:rPr lang="en-US" dirty="0"/>
              <a:t> </a:t>
            </a:r>
            <a:r>
              <a:rPr lang="en-US" dirty="0" err="1"/>
              <a:t>adalah</a:t>
            </a:r>
            <a:r>
              <a:rPr lang="en-US" dirty="0"/>
              <a:t> 150 x Rp15.000 = Rp2.250.000</a:t>
            </a:r>
          </a:p>
          <a:p>
            <a:pPr marL="169863" indent="-169863">
              <a:buFont typeface="Arial" panose="020B0604020202020204" pitchFamily="34" charset="0"/>
              <a:buChar char="•"/>
            </a:pPr>
            <a:r>
              <a:rPr lang="en-US" dirty="0" err="1"/>
              <a:t>Sehingga</a:t>
            </a:r>
            <a:r>
              <a:rPr lang="en-US" dirty="0"/>
              <a:t> </a:t>
            </a:r>
            <a:r>
              <a:rPr lang="en-US" dirty="0" err="1"/>
              <a:t>perusahaan</a:t>
            </a:r>
            <a:r>
              <a:rPr lang="en-US" dirty="0"/>
              <a:t> </a:t>
            </a:r>
            <a:r>
              <a:rPr lang="en-US" dirty="0" err="1"/>
              <a:t>akan</a:t>
            </a:r>
            <a:r>
              <a:rPr lang="en-US" dirty="0"/>
              <a:t> </a:t>
            </a:r>
            <a:r>
              <a:rPr lang="en-US" dirty="0" err="1"/>
              <a:t>mengalami</a:t>
            </a:r>
            <a:r>
              <a:rPr lang="en-US" dirty="0"/>
              <a:t> potential loss </a:t>
            </a:r>
            <a:r>
              <a:rPr lang="en-US" dirty="0" err="1"/>
              <a:t>sebesar</a:t>
            </a:r>
            <a:r>
              <a:rPr lang="en-US" dirty="0"/>
              <a:t> Rp750.000</a:t>
            </a:r>
          </a:p>
          <a:p>
            <a:pPr marL="169863" indent="-169863">
              <a:buFont typeface="Arial" panose="020B0604020202020204" pitchFamily="34" charset="0"/>
              <a:buChar char="•"/>
            </a:pPr>
            <a:endParaRPr lang="en-US" dirty="0"/>
          </a:p>
          <a:p>
            <a:pPr marL="169863" indent="-169863" algn="just">
              <a:buFont typeface="Arial" panose="020B0604020202020204" pitchFamily="34" charset="0"/>
              <a:buChar char="•"/>
            </a:pPr>
            <a:r>
              <a:rPr lang="en-US" dirty="0" err="1"/>
              <a:t>Dengan</a:t>
            </a:r>
            <a:r>
              <a:rPr lang="en-US" dirty="0"/>
              <a:t> </a:t>
            </a:r>
            <a:r>
              <a:rPr lang="en-US" dirty="0" err="1"/>
              <a:t>mengunakan</a:t>
            </a:r>
            <a:r>
              <a:rPr lang="en-US" dirty="0"/>
              <a:t> machine learning </a:t>
            </a:r>
            <a:r>
              <a:rPr lang="en-US" dirty="0" err="1"/>
              <a:t>kita</a:t>
            </a:r>
            <a:r>
              <a:rPr lang="en-US" dirty="0"/>
              <a:t> </a:t>
            </a:r>
            <a:r>
              <a:rPr lang="en-US" dirty="0" err="1"/>
              <a:t>dapat</a:t>
            </a:r>
            <a:r>
              <a:rPr lang="en-US" dirty="0"/>
              <a:t> </a:t>
            </a:r>
            <a:r>
              <a:rPr lang="en-US" dirty="0" err="1"/>
              <a:t>menyasar</a:t>
            </a:r>
            <a:r>
              <a:rPr lang="en-US" dirty="0"/>
              <a:t> </a:t>
            </a:r>
            <a:r>
              <a:rPr lang="en-US" dirty="0" err="1"/>
              <a:t>hanya</a:t>
            </a:r>
            <a:r>
              <a:rPr lang="en-US" dirty="0"/>
              <a:t> </a:t>
            </a:r>
            <a:r>
              <a:rPr lang="en-US" dirty="0" err="1"/>
              <a:t>ke</a:t>
            </a:r>
            <a:r>
              <a:rPr lang="en-US" dirty="0"/>
              <a:t> </a:t>
            </a:r>
            <a:r>
              <a:rPr lang="en-US" dirty="0" err="1"/>
              <a:t>konsumen</a:t>
            </a:r>
            <a:r>
              <a:rPr lang="en-US" dirty="0"/>
              <a:t> yang </a:t>
            </a:r>
            <a:r>
              <a:rPr lang="en-US" dirty="0" err="1"/>
              <a:t>diprediksi</a:t>
            </a:r>
            <a:r>
              <a:rPr lang="en-US" dirty="0"/>
              <a:t> convert </a:t>
            </a:r>
            <a:r>
              <a:rPr lang="en-US" dirty="0" err="1"/>
              <a:t>yaitu</a:t>
            </a:r>
            <a:r>
              <a:rPr lang="en-US" dirty="0"/>
              <a:t> 144 + 4 = 148 orang</a:t>
            </a:r>
          </a:p>
          <a:p>
            <a:pPr marL="169863" indent="-169863" algn="just">
              <a:buFont typeface="Arial" panose="020B0604020202020204" pitchFamily="34" charset="0"/>
              <a:buChar char="•"/>
            </a:pPr>
            <a:r>
              <a:rPr lang="en-US" dirty="0"/>
              <a:t>Cost yang </a:t>
            </a:r>
            <a:r>
              <a:rPr lang="en-US" dirty="0" err="1"/>
              <a:t>dikeluarkan</a:t>
            </a:r>
            <a:r>
              <a:rPr lang="en-US" dirty="0"/>
              <a:t> 148 x Rp10.000 = Rp1.480.000</a:t>
            </a:r>
          </a:p>
          <a:p>
            <a:pPr marL="169863" indent="-169863" algn="just">
              <a:buFont typeface="Arial" panose="020B0604020202020204" pitchFamily="34" charset="0"/>
              <a:buChar char="•"/>
            </a:pPr>
            <a:r>
              <a:rPr lang="en-US" dirty="0"/>
              <a:t>Revenue yang </a:t>
            </a:r>
            <a:r>
              <a:rPr lang="en-US" dirty="0" err="1"/>
              <a:t>didapat</a:t>
            </a:r>
            <a:r>
              <a:rPr lang="en-US" dirty="0"/>
              <a:t> </a:t>
            </a:r>
            <a:r>
              <a:rPr lang="en-US" dirty="0" err="1"/>
              <a:t>adalah</a:t>
            </a:r>
            <a:r>
              <a:rPr lang="en-US" dirty="0"/>
              <a:t> 144 x Rp15.000 = Rp2.160.000</a:t>
            </a:r>
            <a:endParaRPr lang="id-ID" dirty="0"/>
          </a:p>
          <a:p>
            <a:pPr marL="169863" indent="-169863">
              <a:buFont typeface="Arial" panose="020B0604020202020204" pitchFamily="34" charset="0"/>
              <a:buChar char="•"/>
            </a:pPr>
            <a:r>
              <a:rPr lang="en-US" dirty="0" err="1"/>
              <a:t>Sehingga</a:t>
            </a:r>
            <a:r>
              <a:rPr lang="en-US" dirty="0"/>
              <a:t> </a:t>
            </a:r>
            <a:r>
              <a:rPr lang="en-US" dirty="0" err="1"/>
              <a:t>perusahaan</a:t>
            </a:r>
            <a:r>
              <a:rPr lang="en-US" dirty="0"/>
              <a:t> </a:t>
            </a:r>
            <a:r>
              <a:rPr lang="en-US" dirty="0" err="1"/>
              <a:t>akan</a:t>
            </a:r>
            <a:r>
              <a:rPr lang="en-US" dirty="0"/>
              <a:t> </a:t>
            </a:r>
            <a:r>
              <a:rPr lang="en-US" dirty="0" err="1"/>
              <a:t>mendapatkan</a:t>
            </a:r>
            <a:r>
              <a:rPr lang="en-US" dirty="0"/>
              <a:t> potential profit = Rp2.160.000 – Rp1.480.000 = Rp660.000</a:t>
            </a:r>
            <a:endParaRPr lang="id-ID" dirty="0"/>
          </a:p>
        </p:txBody>
      </p:sp>
    </p:spTree>
    <p:extLst>
      <p:ext uri="{BB962C8B-B14F-4D97-AF65-F5344CB8AC3E}">
        <p14:creationId xmlns:p14="http://schemas.microsoft.com/office/powerpoint/2010/main" val="21429041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653</Words>
  <Application>Microsoft Office PowerPoint</Application>
  <PresentationFormat>On-screen Show (16:9)</PresentationFormat>
  <Paragraphs>63</Paragraphs>
  <Slides>8</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Dosis</vt:lpstr>
      <vt:lpstr>Arial</vt:lpstr>
      <vt:lpstr>Roboto</vt:lpstr>
      <vt:lpstr>Nunito</vt:lpstr>
      <vt:lpstr>Simple Light</vt:lpstr>
      <vt:lpstr>Simple Light</vt:lpstr>
      <vt:lpstr>Predict Clicked Ads Customer Classification by using Machine Learning</vt:lpstr>
      <vt:lpstr>Overview</vt:lpstr>
      <vt:lpstr>Customer Type and Behaviour Analysis on Advertisement</vt:lpstr>
      <vt:lpstr>Data Cleaning &amp; Preprocessing</vt:lpstr>
      <vt:lpstr>Data Modeling</vt:lpstr>
      <vt:lpstr>Confusion matrix</vt:lpstr>
      <vt:lpstr>Business Recommendation &amp; Simulation</vt:lpstr>
      <vt:lpstr>Business Recommendation &amp;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Samuel Akwila</cp:lastModifiedBy>
  <cp:revision>3</cp:revision>
  <dcterms:modified xsi:type="dcterms:W3CDTF">2022-08-08T15:13:00Z</dcterms:modified>
</cp:coreProperties>
</file>